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diagrams/colors1.xml" ContentType="application/vnd.openxmlformats-officedocument.drawingml.diagramColors+xml"/>
  <Override PartName="/ppt/notesSlides/notesSlide16.xml" ContentType="application/vnd.openxmlformats-officedocument.presentationml.notes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rels" ContentType="application/vnd.openxmlformats-package.relationship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diagrams/layout1.xml" ContentType="application/vnd.openxmlformats-officedocument.drawingml.diagramLayout+xml"/>
  <Override PartName="/ppt/slides/slide23.xml" ContentType="application/vnd.openxmlformats-officedocument.presentationml.slide+xml"/>
  <Override PartName="/ppt/diagrams/quickStyle1.xml" ContentType="application/vnd.openxmlformats-officedocument.drawingml.diagramStyle+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drawing1.xml" ContentType="application/vnd.ms-office.drawingml.diagramDrawing+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97" r:id="rId1"/>
  </p:sldMasterIdLst>
  <p:notesMasterIdLst>
    <p:notesMasterId r:id="rId28"/>
  </p:notesMasterIdLst>
  <p:sldIdLst>
    <p:sldId id="256" r:id="rId2"/>
    <p:sldId id="261" r:id="rId3"/>
    <p:sldId id="257" r:id="rId4"/>
    <p:sldId id="271" r:id="rId5"/>
    <p:sldId id="258" r:id="rId6"/>
    <p:sldId id="287" r:id="rId7"/>
    <p:sldId id="272" r:id="rId8"/>
    <p:sldId id="260" r:id="rId9"/>
    <p:sldId id="259" r:id="rId10"/>
    <p:sldId id="288" r:id="rId11"/>
    <p:sldId id="274" r:id="rId12"/>
    <p:sldId id="295" r:id="rId13"/>
    <p:sldId id="275" r:id="rId14"/>
    <p:sldId id="266" r:id="rId15"/>
    <p:sldId id="277" r:id="rId16"/>
    <p:sldId id="286" r:id="rId17"/>
    <p:sldId id="296" r:id="rId18"/>
    <p:sldId id="278" r:id="rId19"/>
    <p:sldId id="279" r:id="rId20"/>
    <p:sldId id="280" r:id="rId21"/>
    <p:sldId id="281" r:id="rId22"/>
    <p:sldId id="283" r:id="rId23"/>
    <p:sldId id="284" r:id="rId24"/>
    <p:sldId id="292" r:id="rId25"/>
    <p:sldId id="289" r:id="rId26"/>
    <p:sldId id="29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9809" autoAdjust="0"/>
    <p:restoredTop sz="69197" autoAdjust="0"/>
  </p:normalViewPr>
  <p:slideViewPr>
    <p:cSldViewPr snapToGrid="0" snapToObjects="1">
      <p:cViewPr varScale="1">
        <p:scale>
          <a:sx n="66" d="100"/>
          <a:sy n="66"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BDA24B-ED18-B742-8262-FB2C848708E3}" type="doc">
      <dgm:prSet loTypeId="urn:microsoft.com/office/officeart/2005/8/layout/venn1" loCatId="relationship" qsTypeId="urn:microsoft.com/office/officeart/2005/8/quickstyle/simple2" qsCatId="simple" csTypeId="urn:microsoft.com/office/officeart/2005/8/colors/accent1_2" csCatId="accent1" phldr="1"/>
      <dgm:spPr/>
    </dgm:pt>
    <dgm:pt modelId="{E404A5EA-31C2-F54A-978D-C02F4836B693}">
      <dgm:prSet phldrT="[Text]"/>
      <dgm:spPr/>
      <dgm:t>
        <a:bodyPr/>
        <a:lstStyle/>
        <a:p>
          <a:r>
            <a:rPr lang="en-US" dirty="0" smtClean="0"/>
            <a:t>Quality of Life theories that take standpoint of person with</a:t>
          </a:r>
          <a:r>
            <a:rPr lang="en-US" dirty="0" smtClean="0"/>
            <a:t> dementia</a:t>
          </a:r>
        </a:p>
        <a:p>
          <a:r>
            <a:rPr lang="en-US" dirty="0" smtClean="0"/>
            <a:t> (Existing </a:t>
          </a:r>
          <a:r>
            <a:rPr lang="en-US" dirty="0" err="1" smtClean="0"/>
            <a:t>QoL</a:t>
          </a:r>
          <a:r>
            <a:rPr lang="en-US" dirty="0" smtClean="0"/>
            <a:t> Theory)</a:t>
          </a:r>
          <a:endParaRPr lang="en-US" dirty="0"/>
        </a:p>
      </dgm:t>
    </dgm:pt>
    <dgm:pt modelId="{FE041642-BACF-5643-917D-B72B36195FF5}" type="parTrans" cxnId="{B5A70ADC-DADC-D44A-B396-D2EB8493E358}">
      <dgm:prSet/>
      <dgm:spPr/>
      <dgm:t>
        <a:bodyPr/>
        <a:lstStyle/>
        <a:p>
          <a:endParaRPr lang="en-US"/>
        </a:p>
      </dgm:t>
    </dgm:pt>
    <dgm:pt modelId="{512EC00E-F31F-2749-87F7-C29EFDC4C52C}" type="sibTrans" cxnId="{B5A70ADC-DADC-D44A-B396-D2EB8493E358}">
      <dgm:prSet/>
      <dgm:spPr/>
      <dgm:t>
        <a:bodyPr/>
        <a:lstStyle/>
        <a:p>
          <a:endParaRPr lang="en-US"/>
        </a:p>
      </dgm:t>
    </dgm:pt>
    <dgm:pt modelId="{855FBF0E-D730-F64B-9ED0-445F4179DFB5}">
      <dgm:prSet phldrT="[Text]"/>
      <dgm:spPr/>
      <dgm:t>
        <a:bodyPr/>
        <a:lstStyle/>
        <a:p>
          <a:r>
            <a:rPr lang="en-US" dirty="0" smtClean="0"/>
            <a:t>Experience of living with dementia and factors related to quality of </a:t>
          </a:r>
          <a:r>
            <a:rPr lang="en-US" dirty="0" smtClean="0"/>
            <a:t>life</a:t>
          </a:r>
        </a:p>
        <a:p>
          <a:r>
            <a:rPr lang="en-US" dirty="0" smtClean="0"/>
            <a:t> (Meta-Synthesis Findings)</a:t>
          </a:r>
          <a:endParaRPr lang="en-US" dirty="0"/>
        </a:p>
      </dgm:t>
    </dgm:pt>
    <dgm:pt modelId="{49D1B5DE-6023-D342-8073-3F52FDEF6D20}" type="parTrans" cxnId="{A7A0EB92-A172-224D-A637-1C0EEDFB7EBE}">
      <dgm:prSet/>
      <dgm:spPr/>
      <dgm:t>
        <a:bodyPr/>
        <a:lstStyle/>
        <a:p>
          <a:endParaRPr lang="en-US"/>
        </a:p>
      </dgm:t>
    </dgm:pt>
    <dgm:pt modelId="{9364209E-CE37-9B48-9B1F-63F20256CE99}" type="sibTrans" cxnId="{A7A0EB92-A172-224D-A637-1C0EEDFB7EBE}">
      <dgm:prSet/>
      <dgm:spPr/>
      <dgm:t>
        <a:bodyPr/>
        <a:lstStyle/>
        <a:p>
          <a:endParaRPr lang="en-US"/>
        </a:p>
      </dgm:t>
    </dgm:pt>
    <dgm:pt modelId="{A9CD21D6-931C-8340-ABB3-D47EC717E5FD}">
      <dgm:prSet/>
      <dgm:spPr/>
      <dgm:t>
        <a:bodyPr/>
        <a:lstStyle/>
        <a:p>
          <a:r>
            <a:rPr lang="en-US" dirty="0" smtClean="0"/>
            <a:t>Quality of Care Measures </a:t>
          </a:r>
        </a:p>
        <a:p>
          <a:r>
            <a:rPr lang="en-US" dirty="0" smtClean="0"/>
            <a:t>(from RAI 2.0 data)</a:t>
          </a:r>
          <a:endParaRPr lang="en-US" dirty="0"/>
        </a:p>
      </dgm:t>
    </dgm:pt>
    <dgm:pt modelId="{69DE9A8A-D79F-604A-AF69-1FCFF3E9B32F}" type="parTrans" cxnId="{5FD7277E-5601-9B41-AE1C-D6FFC5ECBE4E}">
      <dgm:prSet/>
      <dgm:spPr/>
      <dgm:t>
        <a:bodyPr/>
        <a:lstStyle/>
        <a:p>
          <a:endParaRPr lang="en-US"/>
        </a:p>
      </dgm:t>
    </dgm:pt>
    <dgm:pt modelId="{2A013BF9-55C7-504F-9F3C-55D96532D8E0}" type="sibTrans" cxnId="{5FD7277E-5601-9B41-AE1C-D6FFC5ECBE4E}">
      <dgm:prSet/>
      <dgm:spPr/>
      <dgm:t>
        <a:bodyPr/>
        <a:lstStyle/>
        <a:p>
          <a:endParaRPr lang="en-US"/>
        </a:p>
      </dgm:t>
    </dgm:pt>
    <dgm:pt modelId="{E1015964-E807-6640-A8C1-29F14B16699B}" type="pres">
      <dgm:prSet presAssocID="{91BDA24B-ED18-B742-8262-FB2C848708E3}" presName="compositeShape" presStyleCnt="0">
        <dgm:presLayoutVars>
          <dgm:chMax val="7"/>
          <dgm:dir/>
          <dgm:resizeHandles val="exact"/>
        </dgm:presLayoutVars>
      </dgm:prSet>
      <dgm:spPr/>
    </dgm:pt>
    <dgm:pt modelId="{5E09D035-7231-4944-BEBB-56A14E8968B2}" type="pres">
      <dgm:prSet presAssocID="{E404A5EA-31C2-F54A-978D-C02F4836B693}" presName="circ1" presStyleLbl="vennNode1" presStyleIdx="0" presStyleCnt="3"/>
      <dgm:spPr/>
      <dgm:t>
        <a:bodyPr/>
        <a:lstStyle/>
        <a:p>
          <a:endParaRPr lang="en-US"/>
        </a:p>
      </dgm:t>
    </dgm:pt>
    <dgm:pt modelId="{3D5960AB-7101-294E-8B54-7EA18EDA40FB}" type="pres">
      <dgm:prSet presAssocID="{E404A5EA-31C2-F54A-978D-C02F4836B693}" presName="circ1Tx" presStyleLbl="revTx" presStyleIdx="0" presStyleCnt="0">
        <dgm:presLayoutVars>
          <dgm:chMax val="0"/>
          <dgm:chPref val="0"/>
          <dgm:bulletEnabled val="1"/>
        </dgm:presLayoutVars>
      </dgm:prSet>
      <dgm:spPr/>
      <dgm:t>
        <a:bodyPr/>
        <a:lstStyle/>
        <a:p>
          <a:endParaRPr lang="en-US"/>
        </a:p>
      </dgm:t>
    </dgm:pt>
    <dgm:pt modelId="{4FA0F03D-E244-4142-8CC2-0978103049FA}" type="pres">
      <dgm:prSet presAssocID="{A9CD21D6-931C-8340-ABB3-D47EC717E5FD}" presName="circ2" presStyleLbl="vennNode1" presStyleIdx="1" presStyleCnt="3"/>
      <dgm:spPr/>
      <dgm:t>
        <a:bodyPr/>
        <a:lstStyle/>
        <a:p>
          <a:endParaRPr lang="en-US"/>
        </a:p>
      </dgm:t>
    </dgm:pt>
    <dgm:pt modelId="{A1797FC6-EF12-9F41-BA5E-D461A13108B8}" type="pres">
      <dgm:prSet presAssocID="{A9CD21D6-931C-8340-ABB3-D47EC717E5FD}" presName="circ2Tx" presStyleLbl="revTx" presStyleIdx="0" presStyleCnt="0">
        <dgm:presLayoutVars>
          <dgm:chMax val="0"/>
          <dgm:chPref val="0"/>
          <dgm:bulletEnabled val="1"/>
        </dgm:presLayoutVars>
      </dgm:prSet>
      <dgm:spPr/>
      <dgm:t>
        <a:bodyPr/>
        <a:lstStyle/>
        <a:p>
          <a:endParaRPr lang="en-US"/>
        </a:p>
      </dgm:t>
    </dgm:pt>
    <dgm:pt modelId="{B646B63F-A76C-5441-AAE5-D757E4EC7C9B}" type="pres">
      <dgm:prSet presAssocID="{855FBF0E-D730-F64B-9ED0-445F4179DFB5}" presName="circ3" presStyleLbl="vennNode1" presStyleIdx="2" presStyleCnt="3"/>
      <dgm:spPr/>
      <dgm:t>
        <a:bodyPr/>
        <a:lstStyle/>
        <a:p>
          <a:endParaRPr lang="en-US"/>
        </a:p>
      </dgm:t>
    </dgm:pt>
    <dgm:pt modelId="{43B51511-D24E-AD44-BB0B-B8835444BCE3}" type="pres">
      <dgm:prSet presAssocID="{855FBF0E-D730-F64B-9ED0-445F4179DFB5}" presName="circ3Tx" presStyleLbl="revTx" presStyleIdx="0" presStyleCnt="0">
        <dgm:presLayoutVars>
          <dgm:chMax val="0"/>
          <dgm:chPref val="0"/>
          <dgm:bulletEnabled val="1"/>
        </dgm:presLayoutVars>
      </dgm:prSet>
      <dgm:spPr/>
      <dgm:t>
        <a:bodyPr/>
        <a:lstStyle/>
        <a:p>
          <a:endParaRPr lang="en-US"/>
        </a:p>
      </dgm:t>
    </dgm:pt>
  </dgm:ptLst>
  <dgm:cxnLst>
    <dgm:cxn modelId="{2D37C258-3174-A74B-9025-155D72C75829}" type="presOf" srcId="{A9CD21D6-931C-8340-ABB3-D47EC717E5FD}" destId="{A1797FC6-EF12-9F41-BA5E-D461A13108B8}" srcOrd="1" destOrd="0" presId="urn:microsoft.com/office/officeart/2005/8/layout/venn1"/>
    <dgm:cxn modelId="{73E5387C-67D3-D549-B88A-74595586AEA6}" type="presOf" srcId="{A9CD21D6-931C-8340-ABB3-D47EC717E5FD}" destId="{4FA0F03D-E244-4142-8CC2-0978103049FA}" srcOrd="0" destOrd="0" presId="urn:microsoft.com/office/officeart/2005/8/layout/venn1"/>
    <dgm:cxn modelId="{215C65A6-35B9-E34C-9274-5FCA6C4203A1}" type="presOf" srcId="{855FBF0E-D730-F64B-9ED0-445F4179DFB5}" destId="{B646B63F-A76C-5441-AAE5-D757E4EC7C9B}" srcOrd="0" destOrd="0" presId="urn:microsoft.com/office/officeart/2005/8/layout/venn1"/>
    <dgm:cxn modelId="{4881107D-70BF-0448-8BE7-2EA9D1C581FA}" type="presOf" srcId="{E404A5EA-31C2-F54A-978D-C02F4836B693}" destId="{5E09D035-7231-4944-BEBB-56A14E8968B2}" srcOrd="0" destOrd="0" presId="urn:microsoft.com/office/officeart/2005/8/layout/venn1"/>
    <dgm:cxn modelId="{5FD7277E-5601-9B41-AE1C-D6FFC5ECBE4E}" srcId="{91BDA24B-ED18-B742-8262-FB2C848708E3}" destId="{A9CD21D6-931C-8340-ABB3-D47EC717E5FD}" srcOrd="1" destOrd="0" parTransId="{69DE9A8A-D79F-604A-AF69-1FCFF3E9B32F}" sibTransId="{2A013BF9-55C7-504F-9F3C-55D96532D8E0}"/>
    <dgm:cxn modelId="{A7A0EB92-A172-224D-A637-1C0EEDFB7EBE}" srcId="{91BDA24B-ED18-B742-8262-FB2C848708E3}" destId="{855FBF0E-D730-F64B-9ED0-445F4179DFB5}" srcOrd="2" destOrd="0" parTransId="{49D1B5DE-6023-D342-8073-3F52FDEF6D20}" sibTransId="{9364209E-CE37-9B48-9B1F-63F20256CE99}"/>
    <dgm:cxn modelId="{ACEE3FA6-2C90-034F-ADAE-BD81BAF554E5}" type="presOf" srcId="{91BDA24B-ED18-B742-8262-FB2C848708E3}" destId="{E1015964-E807-6640-A8C1-29F14B16699B}" srcOrd="0" destOrd="0" presId="urn:microsoft.com/office/officeart/2005/8/layout/venn1"/>
    <dgm:cxn modelId="{B5A70ADC-DADC-D44A-B396-D2EB8493E358}" srcId="{91BDA24B-ED18-B742-8262-FB2C848708E3}" destId="{E404A5EA-31C2-F54A-978D-C02F4836B693}" srcOrd="0" destOrd="0" parTransId="{FE041642-BACF-5643-917D-B72B36195FF5}" sibTransId="{512EC00E-F31F-2749-87F7-C29EFDC4C52C}"/>
    <dgm:cxn modelId="{288F7B00-58BC-EE43-A680-A54008F3340B}" type="presOf" srcId="{E404A5EA-31C2-F54A-978D-C02F4836B693}" destId="{3D5960AB-7101-294E-8B54-7EA18EDA40FB}" srcOrd="1" destOrd="0" presId="urn:microsoft.com/office/officeart/2005/8/layout/venn1"/>
    <dgm:cxn modelId="{0F880FAC-E8D6-1B40-9FF1-FF92C6D81425}" type="presOf" srcId="{855FBF0E-D730-F64B-9ED0-445F4179DFB5}" destId="{43B51511-D24E-AD44-BB0B-B8835444BCE3}" srcOrd="1" destOrd="0" presId="urn:microsoft.com/office/officeart/2005/8/layout/venn1"/>
    <dgm:cxn modelId="{0464690B-86FF-D944-9EF4-2527BA8E881C}" type="presParOf" srcId="{E1015964-E807-6640-A8C1-29F14B16699B}" destId="{5E09D035-7231-4944-BEBB-56A14E8968B2}" srcOrd="0" destOrd="0" presId="urn:microsoft.com/office/officeart/2005/8/layout/venn1"/>
    <dgm:cxn modelId="{EF74F03A-A7EA-5E42-A65F-7AA374094137}" type="presParOf" srcId="{E1015964-E807-6640-A8C1-29F14B16699B}" destId="{3D5960AB-7101-294E-8B54-7EA18EDA40FB}" srcOrd="1" destOrd="0" presId="urn:microsoft.com/office/officeart/2005/8/layout/venn1"/>
    <dgm:cxn modelId="{33F3C550-06B7-D648-99B4-A9B284B7463C}" type="presParOf" srcId="{E1015964-E807-6640-A8C1-29F14B16699B}" destId="{4FA0F03D-E244-4142-8CC2-0978103049FA}" srcOrd="2" destOrd="0" presId="urn:microsoft.com/office/officeart/2005/8/layout/venn1"/>
    <dgm:cxn modelId="{EF7DB7E0-F295-8646-AC4A-DA9A5CC8C151}" type="presParOf" srcId="{E1015964-E807-6640-A8C1-29F14B16699B}" destId="{A1797FC6-EF12-9F41-BA5E-D461A13108B8}" srcOrd="3" destOrd="0" presId="urn:microsoft.com/office/officeart/2005/8/layout/venn1"/>
    <dgm:cxn modelId="{2F3F8A3A-755D-A141-9644-A02EB83291BA}" type="presParOf" srcId="{E1015964-E807-6640-A8C1-29F14B16699B}" destId="{B646B63F-A76C-5441-AAE5-D757E4EC7C9B}" srcOrd="4" destOrd="0" presId="urn:microsoft.com/office/officeart/2005/8/layout/venn1"/>
    <dgm:cxn modelId="{A957420A-A5EE-8E44-993F-EDA0C640D710}" type="presParOf" srcId="{E1015964-E807-6640-A8C1-29F14B16699B}" destId="{43B51511-D24E-AD44-BB0B-B8835444BCE3}"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09D035-7231-4944-BEBB-56A14E8968B2}">
      <dsp:nvSpPr>
        <dsp:cNvPr id="0" name=""/>
        <dsp:cNvSpPr/>
      </dsp:nvSpPr>
      <dsp:spPr>
        <a:xfrm>
          <a:off x="2713051" y="77456"/>
          <a:ext cx="3717897" cy="371789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Quality of Life theories that take standpoint of person with</a:t>
          </a:r>
          <a:r>
            <a:rPr lang="en-US" sz="1900" kern="1200" dirty="0" smtClean="0"/>
            <a:t> dementia</a:t>
          </a:r>
        </a:p>
        <a:p>
          <a:pPr lvl="0" algn="ctr" defTabSz="844550">
            <a:lnSpc>
              <a:spcPct val="90000"/>
            </a:lnSpc>
            <a:spcBef>
              <a:spcPct val="0"/>
            </a:spcBef>
            <a:spcAft>
              <a:spcPct val="35000"/>
            </a:spcAft>
          </a:pPr>
          <a:r>
            <a:rPr lang="en-US" sz="1900" kern="1200" dirty="0" smtClean="0"/>
            <a:t> (Existing </a:t>
          </a:r>
          <a:r>
            <a:rPr lang="en-US" sz="1900" kern="1200" dirty="0" err="1" smtClean="0"/>
            <a:t>QoL</a:t>
          </a:r>
          <a:r>
            <a:rPr lang="en-US" sz="1900" kern="1200" dirty="0" smtClean="0"/>
            <a:t> Theory)</a:t>
          </a:r>
          <a:endParaRPr lang="en-US" sz="1900" kern="1200" dirty="0"/>
        </a:p>
      </dsp:txBody>
      <dsp:txXfrm>
        <a:off x="3208771" y="728088"/>
        <a:ext cx="2726457" cy="1673053"/>
      </dsp:txXfrm>
    </dsp:sp>
    <dsp:sp modelId="{4FA0F03D-E244-4142-8CC2-0978103049FA}">
      <dsp:nvSpPr>
        <dsp:cNvPr id="0" name=""/>
        <dsp:cNvSpPr/>
      </dsp:nvSpPr>
      <dsp:spPr>
        <a:xfrm>
          <a:off x="4054593" y="2401141"/>
          <a:ext cx="3717897" cy="371789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Quality of Care Measures </a:t>
          </a:r>
        </a:p>
        <a:p>
          <a:pPr lvl="0" algn="ctr" defTabSz="844550">
            <a:lnSpc>
              <a:spcPct val="90000"/>
            </a:lnSpc>
            <a:spcBef>
              <a:spcPct val="0"/>
            </a:spcBef>
            <a:spcAft>
              <a:spcPct val="35000"/>
            </a:spcAft>
          </a:pPr>
          <a:r>
            <a:rPr lang="en-US" sz="1900" kern="1200" dirty="0" smtClean="0"/>
            <a:t>(from RAI 2.0 data)</a:t>
          </a:r>
          <a:endParaRPr lang="en-US" sz="1900" kern="1200" dirty="0"/>
        </a:p>
      </dsp:txBody>
      <dsp:txXfrm>
        <a:off x="5191649" y="3361598"/>
        <a:ext cx="2230738" cy="2044843"/>
      </dsp:txXfrm>
    </dsp:sp>
    <dsp:sp modelId="{B646B63F-A76C-5441-AAE5-D757E4EC7C9B}">
      <dsp:nvSpPr>
        <dsp:cNvPr id="0" name=""/>
        <dsp:cNvSpPr/>
      </dsp:nvSpPr>
      <dsp:spPr>
        <a:xfrm>
          <a:off x="1371510" y="2401141"/>
          <a:ext cx="3717897" cy="3717897"/>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Experience of living with dementia and factors related to quality of </a:t>
          </a:r>
          <a:r>
            <a:rPr lang="en-US" sz="1900" kern="1200" dirty="0" smtClean="0"/>
            <a:t>life</a:t>
          </a:r>
        </a:p>
        <a:p>
          <a:pPr lvl="0" algn="ctr" defTabSz="844550">
            <a:lnSpc>
              <a:spcPct val="90000"/>
            </a:lnSpc>
            <a:spcBef>
              <a:spcPct val="0"/>
            </a:spcBef>
            <a:spcAft>
              <a:spcPct val="35000"/>
            </a:spcAft>
          </a:pPr>
          <a:r>
            <a:rPr lang="en-US" sz="1900" kern="1200" dirty="0" smtClean="0"/>
            <a:t> (Meta-Synthesis Findings)</a:t>
          </a:r>
          <a:endParaRPr lang="en-US" sz="1900" kern="1200" dirty="0"/>
        </a:p>
      </dsp:txBody>
      <dsp:txXfrm>
        <a:off x="1721612" y="3361598"/>
        <a:ext cx="2230738" cy="204484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DB0E8-4E81-1245-9BB5-0A4AE628E208}" type="datetimeFigureOut">
              <a:rPr lang="en-US" smtClean="0"/>
              <a:pPr/>
              <a:t>3/5/12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57B45-DA25-D740-8E1F-F89DC1BF74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 hypothesize that there are a number of relationships among the current quality indicators that constitute a hierarchy and that allocating resources to address indicators early in the causal chain will assist in addressing high priority indicators at the top of the hierarchy. </a:t>
            </a:r>
          </a:p>
          <a:p>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Set this apart from </a:t>
            </a:r>
            <a:r>
              <a:rPr lang="en-US" dirty="0" err="1" smtClean="0">
                <a:ea typeface="ＭＳ Ｐゴシック" pitchFamily="1" charset="-128"/>
                <a:cs typeface="ＭＳ Ｐゴシック" pitchFamily="1" charset="-128"/>
              </a:rPr>
              <a:t>Wodchis</a:t>
            </a:r>
            <a:r>
              <a:rPr lang="en-US" dirty="0" smtClean="0">
                <a:ea typeface="ＭＳ Ｐゴシック" pitchFamily="1" charset="-128"/>
                <a:cs typeface="ＭＳ Ｐゴシック" pitchFamily="1" charset="-128"/>
              </a:rPr>
              <a:t>’ work. First,</a:t>
            </a:r>
            <a:r>
              <a:rPr lang="en-US" baseline="0" dirty="0" smtClean="0">
                <a:ea typeface="ＭＳ Ｐゴシック" pitchFamily="1" charset="-128"/>
                <a:cs typeface="ＭＳ Ｐゴシック" pitchFamily="1" charset="-128"/>
              </a:rPr>
              <a:t> his is a measure of </a:t>
            </a:r>
            <a:r>
              <a:rPr lang="en-US" baseline="0" dirty="0" err="1" smtClean="0">
                <a:ea typeface="ＭＳ Ｐゴシック" pitchFamily="1" charset="-128"/>
                <a:cs typeface="ＭＳ Ｐゴシック" pitchFamily="1" charset="-128"/>
              </a:rPr>
              <a:t>HRQoL</a:t>
            </a:r>
            <a:r>
              <a:rPr lang="en-US" baseline="0" dirty="0" smtClean="0">
                <a:ea typeface="ＭＳ Ｐゴシック" pitchFamily="1" charset="-128"/>
                <a:cs typeface="ＭＳ Ｐゴシック" pitchFamily="1" charset="-128"/>
              </a:rPr>
              <a:t>. Second, he adapted his model from the literature. Third, it includes cognition as a domain: 7 domains are: sensation, mobility, emotion, cognition, self-care, and pain. Use some resident report but info is compiled by nurses who also ask family members and abstract from the chart. Assumption: severe impairment in decision-making- lower </a:t>
            </a:r>
            <a:r>
              <a:rPr lang="en-US" baseline="0" dirty="0" err="1" smtClean="0">
                <a:ea typeface="ＭＳ Ｐゴシック" pitchFamily="1" charset="-128"/>
                <a:cs typeface="ＭＳ Ｐゴシック" pitchFamily="1" charset="-128"/>
              </a:rPr>
              <a:t>QoL</a:t>
            </a:r>
            <a:r>
              <a:rPr lang="en-US" baseline="0" dirty="0" smtClean="0">
                <a:ea typeface="ＭＳ Ｐゴシック" pitchFamily="1" charset="-128"/>
                <a:cs typeface="ＭＳ Ｐゴシック" pitchFamily="1" charset="-128"/>
              </a:rPr>
              <a:t>; extensive assistance with </a:t>
            </a:r>
            <a:r>
              <a:rPr lang="en-US" baseline="0" dirty="0" err="1" smtClean="0">
                <a:ea typeface="ＭＳ Ｐゴシック" pitchFamily="1" charset="-128"/>
                <a:cs typeface="ＭＳ Ｐゴシック" pitchFamily="1" charset="-128"/>
              </a:rPr>
              <a:t>ADLs</a:t>
            </a:r>
            <a:r>
              <a:rPr lang="en-US" baseline="0" dirty="0" smtClean="0">
                <a:ea typeface="ＭＳ Ｐゴシック" pitchFamily="1" charset="-128"/>
                <a:cs typeface="ＭＳ Ｐゴシック" pitchFamily="1" charset="-128"/>
              </a:rPr>
              <a:t> = lower </a:t>
            </a:r>
            <a:r>
              <a:rPr lang="en-US" baseline="0" dirty="0" err="1" smtClean="0">
                <a:ea typeface="ＭＳ Ｐゴシック" pitchFamily="1" charset="-128"/>
                <a:cs typeface="ＭＳ Ｐゴシック" pitchFamily="1" charset="-128"/>
              </a:rPr>
              <a:t>QoL</a:t>
            </a:r>
            <a:endParaRPr lang="en-US" dirty="0" smtClean="0">
              <a:ea typeface="ＭＳ Ｐゴシック" pitchFamily="1" charset="-128"/>
              <a:cs typeface="ＭＳ Ｐゴシック" pitchFamily="1" charset="-128"/>
            </a:endParaRPr>
          </a:p>
          <a:p>
            <a:pPr eaLnBrk="1" hangingPunct="1">
              <a:buFont typeface="Wingdings" pitchFamily="1" charset="2"/>
              <a:buNone/>
            </a:pPr>
            <a:endParaRPr lang="en-US" dirty="0" smtClean="0">
              <a:solidFill>
                <a:srgbClr val="000000"/>
              </a:solidFill>
              <a:latin typeface="Tahoma" pitchFamily="1" charset="0"/>
              <a:ea typeface="ＭＳ Ｐゴシック" pitchFamily="1" charset="-128"/>
              <a:cs typeface="ＭＳ Ｐゴシック" pitchFamily="1" charset="-128"/>
            </a:endParaRPr>
          </a:p>
          <a:p>
            <a:pPr eaLnBrk="1" hangingPunct="1"/>
            <a:endParaRPr lang="en-US" dirty="0" smtClean="0">
              <a:solidFill>
                <a:srgbClr val="000000"/>
              </a:solidFill>
              <a:ea typeface="ＭＳ Ｐゴシック" pitchFamily="1" charset="-128"/>
              <a:cs typeface="ＭＳ Ｐゴシック" pitchFamily="1" charset="-128"/>
            </a:endParaRPr>
          </a:p>
          <a:p>
            <a:pPr eaLnBrk="1" hangingPunct="1">
              <a:spcBef>
                <a:spcPct val="0"/>
              </a:spcBef>
            </a:pPr>
            <a:endParaRPr lang="en-US" dirty="0" smtClean="0">
              <a:ea typeface="ＭＳ Ｐゴシック" pitchFamily="1" charset="-128"/>
              <a:cs typeface="ＭＳ Ｐゴシック" pitchFamily="1" charset="-128"/>
            </a:endParaRPr>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8FBBC8-0D32-DE4B-918F-10FD31D7F93D}" type="slidenum">
              <a:rPr lang="en-US" smtClean="0">
                <a:ea typeface="ＭＳ Ｐゴシック" charset="-128"/>
                <a:cs typeface="ＭＳ Ｐゴシック" charset="-128"/>
              </a:rPr>
              <a:pPr fontAlgn="base">
                <a:spcBef>
                  <a:spcPct val="0"/>
                </a:spcBef>
                <a:spcAft>
                  <a:spcPct val="0"/>
                </a:spcAft>
                <a:defRPr/>
              </a:pPr>
              <a:t>15</a:t>
            </a:fld>
            <a:endParaRPr lang="en-US" smtClean="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ea typeface="ＭＳ Ｐゴシック" pitchFamily="1" charset="-128"/>
              <a:cs typeface="ＭＳ Ｐゴシック" pitchFamily="1" charset="-128"/>
            </a:endParaRPr>
          </a:p>
          <a:p>
            <a:r>
              <a:rPr lang="en-GB" dirty="0" smtClean="0">
                <a:ea typeface="ＭＳ Ｐゴシック" pitchFamily="1" charset="-128"/>
                <a:cs typeface="ＭＳ Ｐゴシック" pitchFamily="1" charset="-128"/>
              </a:rPr>
              <a:t>Quality of life has been identified as a broad construct that incorporates many different aspects of life including interactions with others, “physical health, psychological and social function, and interaction with the environment”  (</a:t>
            </a:r>
            <a:r>
              <a:rPr lang="en-GB" dirty="0" err="1" smtClean="0">
                <a:ea typeface="ＭＳ Ｐゴシック" pitchFamily="1" charset="-128"/>
                <a:cs typeface="ＭＳ Ｐゴシック" pitchFamily="1" charset="-128"/>
              </a:rPr>
              <a:t>Saliba</a:t>
            </a:r>
            <a:r>
              <a:rPr lang="en-GB" dirty="0" smtClean="0">
                <a:ea typeface="ＭＳ Ｐゴシック" pitchFamily="1" charset="-128"/>
                <a:cs typeface="ＭＳ Ｐゴシック" pitchFamily="1" charset="-128"/>
              </a:rPr>
              <a:t> &amp; </a:t>
            </a:r>
            <a:r>
              <a:rPr lang="en-GB" dirty="0" err="1" smtClean="0">
                <a:ea typeface="ＭＳ Ｐゴシック" pitchFamily="1" charset="-128"/>
                <a:cs typeface="ＭＳ Ｐゴシック" pitchFamily="1" charset="-128"/>
              </a:rPr>
              <a:t>Schnelle</a:t>
            </a:r>
            <a:r>
              <a:rPr lang="en-GB" dirty="0" smtClean="0">
                <a:ea typeface="ＭＳ Ｐゴシック" pitchFamily="1" charset="-128"/>
                <a:cs typeface="ＭＳ Ｐゴシック" pitchFamily="1" charset="-128"/>
              </a:rPr>
              <a:t>, 2002, 1422).</a:t>
            </a:r>
            <a:r>
              <a:rPr lang="en-US" dirty="0" smtClean="0">
                <a:ea typeface="ＭＳ Ｐゴシック" pitchFamily="1" charset="-128"/>
                <a:cs typeface="ＭＳ Ｐゴシック" pitchFamily="1" charset="-128"/>
              </a:rPr>
              <a:t> </a:t>
            </a:r>
          </a:p>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intersection is the point</a:t>
            </a:r>
            <a:r>
              <a:rPr lang="en-US" baseline="0" dirty="0" smtClean="0"/>
              <a:t> where my dissertation work will occur</a:t>
            </a:r>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ＭＳ Ｐゴシック" pitchFamily="1" charset="-128"/>
                <a:cs typeface="ＭＳ Ｐゴシック" pitchFamily="1" charset="-128"/>
              </a:rPr>
              <a:t>Purpose:</a:t>
            </a:r>
          </a:p>
          <a:p>
            <a:pPr lvl="1"/>
            <a:r>
              <a:rPr lang="en-US" dirty="0" smtClean="0"/>
              <a:t>Build a model of quality of life for persons with dementia, from the perspective of the person with dementia</a:t>
            </a:r>
            <a:endParaRPr lang="en-US" b="1" dirty="0" smtClean="0"/>
          </a:p>
          <a:p>
            <a:pPr lvl="1"/>
            <a:r>
              <a:rPr lang="en-US" dirty="0" smtClean="0"/>
              <a:t>Incorporate the priorities of the person with dementia into the quality indicator prioritization process</a:t>
            </a:r>
          </a:p>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cs typeface="ＭＳ Ｐゴシック" pitchFamily="1" charset="-128"/>
              </a:rPr>
              <a:t> Structural equation modeling is appropriate because I will be testing theory (factor analysis is more exploratory and data-driven) of multiple direct and indirect pathways of relationships among indicator areas (regression models incorporate multiple predictors but do not account for indirect effects and pathways).</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Test the theory using structural equation </a:t>
            </a:r>
            <a:r>
              <a:rPr lang="en-GB" sz="1200" dirty="0" err="1" smtClean="0"/>
              <a:t>modeling</a:t>
            </a:r>
            <a:r>
              <a:rPr lang="en-GB" sz="1200" dirty="0" smtClean="0"/>
              <a:t>, comparing the covariance structure implied by the model to the covariance structure present in the RAI 2.0 data</a:t>
            </a:r>
          </a:p>
          <a:p>
            <a:pPr eaLnBrk="1" hangingPunct="1"/>
            <a:endParaRPr lang="en-US" dirty="0" smtClean="0">
              <a:ea typeface="ＭＳ Ｐゴシック" pitchFamily="1" charset="-128"/>
              <a:cs typeface="ＭＳ Ｐゴシック" pitchFamily="1" charset="-128"/>
            </a:endParaRPr>
          </a:p>
          <a:p>
            <a:pPr eaLnBrk="1" hangingPunct="1"/>
            <a:endParaRPr lang="en-US" dirty="0" smtClean="0">
              <a:ea typeface="ＭＳ Ｐゴシック" pitchFamily="1" charset="-128"/>
              <a:cs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59647B8D-D510-7941-92A9-EE64FDE9406D}"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cs typeface="ＭＳ Ｐゴシック" pitchFamily="1" charset="-128"/>
              </a:rPr>
              <a:t>Presents an example of what I expect the theory to look like.  Further illustrates why FA or regression is unlikely to be appropriate, given the nature of indirect and direct effects that I expect to come out in the theory.</a:t>
            </a:r>
          </a:p>
        </p:txBody>
      </p:sp>
      <p:sp>
        <p:nvSpPr>
          <p:cNvPr id="4" name="Slide Number Placeholder 3"/>
          <p:cNvSpPr>
            <a:spLocks noGrp="1"/>
          </p:cNvSpPr>
          <p:nvPr>
            <p:ph type="sldNum" sz="quarter" idx="5"/>
          </p:nvPr>
        </p:nvSpPr>
        <p:spPr/>
        <p:txBody>
          <a:bodyPr/>
          <a:lstStyle/>
          <a:p>
            <a:pPr>
              <a:defRPr/>
            </a:pPr>
            <a:fld id="{F7EC49E2-A681-4D48-964A-571C2DE7CA4A}"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 will recruit decision-makers and care providers from at least 2 different LTC settings in Edmonton, Alberta to form a clinical advisory group. Clinical advisory members will provide critical feedback on the research findings from both the secondary analysis and focus groups during several face- to-face meetings. This advisory group will also be asked to disseminate research findings into their clinical settings. Development of a collaborative relationship with the researcher as a result of their sustained involvement in the research study will facilitate this dissemination process.</a:t>
            </a:r>
          </a:p>
          <a:p>
            <a:endParaRPr lang="en-US" dirty="0" smtClean="0">
              <a:ea typeface="ＭＳ Ｐゴシック" pitchFamily="1" charset="-128"/>
              <a:cs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D5D2BE5B-4AC5-AB49-957D-F2DB3977A97D}"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ea typeface="ＭＳ Ｐゴシック" pitchFamily="1" charset="-128"/>
              <a:cs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76180383-581D-AB49-8D0C-E61769A6245E}"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Give equivalent</a:t>
            </a:r>
            <a:r>
              <a:rPr lang="en-US" baseline="0" dirty="0" smtClean="0"/>
              <a:t> for when mandated in Canada</a:t>
            </a:r>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lvl="1" eaLnBrk="1" hangingPunct="1">
              <a:defRPr/>
            </a:pPr>
            <a:r>
              <a:rPr lang="en-US" dirty="0" smtClean="0"/>
              <a:t>Discuss what the RAI-MDS is (a standardized assessment tool) and give a picture of the domains covered by the RAI-MDS 2.0. Assessments are completed upon and admission and, at minimum, once every three months after that. </a:t>
            </a:r>
          </a:p>
          <a:p>
            <a:pPr lvl="1" eaLnBrk="1" hangingPunct="1">
              <a:defRPr/>
            </a:pPr>
            <a:endParaRPr lang="en-US" dirty="0" smtClean="0"/>
          </a:p>
          <a:p>
            <a:pPr lvl="1" eaLnBrk="1" hangingPunct="1">
              <a:defRPr/>
            </a:pPr>
            <a:endParaRPr lang="en-US" dirty="0" smtClean="0"/>
          </a:p>
          <a:p>
            <a:pPr lvl="1"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86CB9408-05C0-6846-8F3E-C20C4BA6614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The RAI-MDS 2.0 assessment domains can be aggregated to the unit or facility level to obtain measures of care quality. Each is the incidence or prevalence of residents that experience a particular care problem that may be associated with the quality of care delivered in that setting.</a:t>
            </a:r>
          </a:p>
          <a:p>
            <a:endParaRPr lang="en-US" dirty="0" smtClean="0">
              <a:ea typeface="ＭＳ Ｐゴシック" pitchFamily="1" charset="-128"/>
              <a:cs typeface="ＭＳ Ｐゴシック" pitchFamily="1" charset="-128"/>
            </a:endParaRPr>
          </a:p>
          <a:p>
            <a:pPr>
              <a:spcAft>
                <a:spcPts val="0"/>
              </a:spcAft>
              <a:buFont typeface="Wingdings" charset="2"/>
              <a:buChar char="n"/>
              <a:defRPr/>
            </a:pPr>
            <a:endParaRPr lang="en-US" dirty="0" smtClean="0"/>
          </a:p>
          <a:p>
            <a:pPr>
              <a:spcAft>
                <a:spcPts val="0"/>
              </a:spcAft>
              <a:buFont typeface="Wingdings" charset="2"/>
              <a:buChar char="n"/>
              <a:defRPr/>
            </a:pPr>
            <a:endParaRPr lang="en-US" dirty="0" smtClean="0"/>
          </a:p>
          <a:p>
            <a:endParaRPr lang="en-US" dirty="0" smtClean="0">
              <a:ea typeface="ＭＳ Ｐゴシック" pitchFamily="1" charset="-128"/>
              <a:cs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5D4CD2CF-1916-C84D-8F47-0F79A8CC6A82}"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t>
            </a:r>
            <a:r>
              <a:rPr lang="en-US" i="1" dirty="0" smtClean="0"/>
              <a:t>what extent </a:t>
            </a:r>
            <a:r>
              <a:rPr lang="en-US" dirty="0" smtClean="0"/>
              <a:t>is quality indicator information used in practice settings?</a:t>
            </a:r>
          </a:p>
          <a:p>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Tahoma" pitchFamily="1" charset="0"/>
                <a:ea typeface="Tahoma" pitchFamily="1" charset="0"/>
                <a:cs typeface="Tahoma" pitchFamily="1" charset="0"/>
              </a:rPr>
              <a:t>Presently, the approach is to examine each quality indicator individually; little is known about the inter-relationships among the quality indicators. </a:t>
            </a:r>
            <a:endParaRPr lang="en-GB" sz="3200" dirty="0" smtClean="0"/>
          </a:p>
          <a:p>
            <a:endParaRPr lang="en-US" dirty="0" smtClean="0"/>
          </a:p>
          <a:p>
            <a:pPr lvl="1"/>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Berlowitz</a:t>
            </a:r>
            <a:r>
              <a:rPr lang="en-US" baseline="0" dirty="0" smtClean="0"/>
              <a:t> 2003 found that QI activities happened in homes with better organizational culture and that staff engaged in QI had higher job satisfaction. Did not, however, have an association with adherence to clinical guidelines on pressure ulcer prevention so it is uncertain whether the QI activities had a positive impact on resident outcome; one of the challenges in this study is that the QI questions are general; the outcome measure reported is specific to pressure ulcer care</a:t>
            </a:r>
            <a:endParaRPr lang="en-US" dirty="0" smtClean="0"/>
          </a:p>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Benchmarks: targets to</a:t>
            </a:r>
            <a:r>
              <a:rPr lang="en-US" baseline="0" dirty="0" smtClean="0"/>
              <a:t> stimulate improvement or based on the current distribution across providers in the industry; </a:t>
            </a:r>
            <a:r>
              <a:rPr lang="en-US" baseline="0" dirty="0" err="1" smtClean="0"/>
              <a:t>Grando</a:t>
            </a:r>
            <a:r>
              <a:rPr lang="en-US" baseline="0" dirty="0" smtClean="0"/>
              <a:t> 2007 highlights issues with the latter approach as may have high QI scores but, if within the national average, some providers will not perceive a need to improve care</a:t>
            </a:r>
          </a:p>
          <a:p>
            <a:endParaRPr lang="en-US" baseline="0" dirty="0" smtClean="0"/>
          </a:p>
        </p:txBody>
      </p:sp>
      <p:sp>
        <p:nvSpPr>
          <p:cNvPr id="4" name="Slide Number Placeholder 3"/>
          <p:cNvSpPr>
            <a:spLocks noGrp="1"/>
          </p:cNvSpPr>
          <p:nvPr>
            <p:ph type="sldNum" sz="quarter" idx="10"/>
          </p:nvPr>
        </p:nvSpPr>
        <p:spPr/>
        <p:txBody>
          <a:bodyPr/>
          <a:lstStyle/>
          <a:p>
            <a:fld id="{84257B45-DA25-D740-8E1F-F89DC1BF74D3}"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ea typeface="ＭＳ Ｐゴシック" pitchFamily="1" charset="-128"/>
              <a:cs typeface="ＭＳ Ｐゴシック" pitchFamily="1"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ea typeface="ＭＳ Ｐゴシック" pitchFamily="1" charset="-128"/>
                <a:cs typeface="ＭＳ Ｐゴシック" pitchFamily="1" charset="-128"/>
              </a:rPr>
              <a:t>A synthesis of international recommendations and guidelines for good quality care in long term care settings highlights another important consideration for a possible relationship between quality of care and quality of life: as integrated concepts where quality of life is the driving goal of care within long term care settings (Gibson et al., 2010).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a typeface="ＭＳ Ｐゴシック" pitchFamily="1" charset="-128"/>
              <a:cs typeface="ＭＳ Ｐゴシック" pitchFamily="1" charset="-128"/>
            </a:endParaRPr>
          </a:p>
          <a:p>
            <a:r>
              <a:rPr lang="en-GB" dirty="0" smtClean="0">
                <a:ea typeface="ＭＳ Ｐゴシック" pitchFamily="1" charset="-128"/>
                <a:cs typeface="ＭＳ Ｐゴシック" pitchFamily="1" charset="-128"/>
              </a:rPr>
              <a:t>The quality of care domains covered within the RAI reporting system have been criticized for focusing narrowly on clinical care domains, ignoring quality of life issues (Kane 2003) and there have been calls to add quality of life measures to the next version of the RAI (</a:t>
            </a:r>
            <a:r>
              <a:rPr lang="en-GB" dirty="0" err="1" smtClean="0">
                <a:ea typeface="ＭＳ Ｐゴシック" pitchFamily="1" charset="-128"/>
                <a:cs typeface="ＭＳ Ｐゴシック" pitchFamily="1" charset="-128"/>
              </a:rPr>
              <a:t>Arling</a:t>
            </a:r>
            <a:r>
              <a:rPr lang="en-GB" dirty="0" smtClean="0">
                <a:ea typeface="ＭＳ Ｐゴシック" pitchFamily="1" charset="-128"/>
                <a:cs typeface="ＭＳ Ｐゴシック" pitchFamily="1" charset="-128"/>
              </a:rPr>
              <a:t> 2005). </a:t>
            </a:r>
          </a:p>
          <a:p>
            <a:endParaRPr lang="en-GB" dirty="0" smtClean="0">
              <a:ea typeface="ＭＳ Ｐゴシック" pitchFamily="1" charset="-128"/>
              <a:cs typeface="ＭＳ Ｐゴシック" pitchFamily="1" charset="-128"/>
            </a:endParaRPr>
          </a:p>
          <a:p>
            <a:r>
              <a:rPr lang="en-GB" dirty="0" smtClean="0">
                <a:ea typeface="ＭＳ Ｐゴシック" pitchFamily="1" charset="-128"/>
                <a:cs typeface="ＭＳ Ｐゴシック" pitchFamily="1" charset="-128"/>
              </a:rPr>
              <a:t>Kane 2001: </a:t>
            </a:r>
            <a:r>
              <a:rPr lang="en-GB" dirty="0" err="1" smtClean="0">
                <a:ea typeface="ＭＳ Ｐゴシック" pitchFamily="1" charset="-128"/>
                <a:cs typeface="ＭＳ Ｐゴシック" pitchFamily="1" charset="-128"/>
              </a:rPr>
              <a:t>QoC</a:t>
            </a:r>
            <a:r>
              <a:rPr lang="en-GB" dirty="0" smtClean="0">
                <a:ea typeface="ＭＳ Ｐゴシック" pitchFamily="1" charset="-128"/>
                <a:cs typeface="ＭＳ Ｐゴシック" pitchFamily="1" charset="-128"/>
              </a:rPr>
              <a:t> (medical care) and</a:t>
            </a:r>
            <a:r>
              <a:rPr lang="en-GB" baseline="0" dirty="0" smtClean="0">
                <a:ea typeface="ＭＳ Ｐゴシック" pitchFamily="1" charset="-128"/>
                <a:cs typeface="ＭＳ Ｐゴシック" pitchFamily="1" charset="-128"/>
              </a:rPr>
              <a:t> </a:t>
            </a:r>
            <a:r>
              <a:rPr lang="en-GB" baseline="0" dirty="0" err="1" smtClean="0">
                <a:ea typeface="ＭＳ Ｐゴシック" pitchFamily="1" charset="-128"/>
                <a:cs typeface="ＭＳ Ｐゴシック" pitchFamily="1" charset="-128"/>
              </a:rPr>
              <a:t>QoL</a:t>
            </a:r>
            <a:r>
              <a:rPr lang="en-GB" baseline="0" dirty="0" smtClean="0">
                <a:ea typeface="ＭＳ Ｐゴシック" pitchFamily="1" charset="-128"/>
                <a:cs typeface="ＭＳ Ｐゴシック" pitchFamily="1" charset="-128"/>
              </a:rPr>
              <a:t> (living situation) can actually be at odds with one another: they identify areas such as security, comfort, meaningful activity, relationships, enjoyment, dignity, autonomy, privacy, individuality, spiritual well-being and functional competence are given attention only after safety and health needs are managed. Embedded in many of our rules in the assumption that LTC should provide the best </a:t>
            </a:r>
            <a:r>
              <a:rPr lang="en-GB" baseline="0" dirty="0" err="1" smtClean="0">
                <a:ea typeface="ＭＳ Ｐゴシック" pitchFamily="1" charset="-128"/>
                <a:cs typeface="ＭＳ Ｐゴシック" pitchFamily="1" charset="-128"/>
              </a:rPr>
              <a:t>QoL</a:t>
            </a:r>
            <a:r>
              <a:rPr lang="en-GB" baseline="0" dirty="0" smtClean="0">
                <a:ea typeface="ＭＳ Ｐゴシック" pitchFamily="1" charset="-128"/>
                <a:cs typeface="ＭＳ Ｐゴシック" pitchFamily="1" charset="-128"/>
              </a:rPr>
              <a:t>, “as is consistent with health and safety”</a:t>
            </a:r>
            <a:endParaRPr lang="en-GB" dirty="0" smtClean="0">
              <a:ea typeface="ＭＳ Ｐゴシック" pitchFamily="1" charset="-128"/>
              <a:cs typeface="ＭＳ Ｐゴシック" pitchFamily="1" charset="-128"/>
            </a:endParaRPr>
          </a:p>
          <a:p>
            <a:endParaRPr lang="en-US" dirty="0" smtClean="0">
              <a:ea typeface="ＭＳ Ｐゴシック" pitchFamily="1" charset="-128"/>
              <a:cs typeface="ＭＳ Ｐゴシック" pitchFamily="1" charset="-128"/>
            </a:endParaRPr>
          </a:p>
          <a:p>
            <a:endParaRPr lang="en-US" dirty="0" smtClean="0">
              <a:ea typeface="ＭＳ Ｐゴシック" pitchFamily="1" charset="-128"/>
              <a:cs typeface="ＭＳ Ｐゴシック" pitchFamily="1" charset="-128"/>
            </a:endParaRPr>
          </a:p>
          <a:p>
            <a:endParaRPr lang="en-US" dirty="0"/>
          </a:p>
        </p:txBody>
      </p:sp>
      <p:sp>
        <p:nvSpPr>
          <p:cNvPr id="4" name="Slide Number Placeholder 3"/>
          <p:cNvSpPr>
            <a:spLocks noGrp="1"/>
          </p:cNvSpPr>
          <p:nvPr>
            <p:ph type="sldNum" sz="quarter" idx="10"/>
          </p:nvPr>
        </p:nvSpPr>
        <p:spPr/>
        <p:txBody>
          <a:bodyPr/>
          <a:lstStyle/>
          <a:p>
            <a:fld id="{84257B45-DA25-D740-8E1F-F89DC1BF74D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Date Placeholder 27"/>
          <p:cNvSpPr>
            <a:spLocks noGrp="1"/>
          </p:cNvSpPr>
          <p:nvPr>
            <p:ph type="dt" sz="half" idx="10"/>
          </p:nvPr>
        </p:nvSpPr>
        <p:spPr/>
        <p:txBody>
          <a:bodyPr/>
          <a:lstStyle/>
          <a:p>
            <a:fld id="{3AEA19B3-BC6D-4E56-93BC-B9B0EF1523FC}" type="datetime1">
              <a:rPr lang="en-US" smtClean="0"/>
              <a:pPr/>
              <a:t>3/5/12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822FB46-FB7B-4879-9B1A-EE9F4DE9AFD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CA"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DBF9B4F3-E1E8-5347-9698-01B9C688DFBA}" type="datetimeFigureOut">
              <a:rPr lang="en-US" smtClean="0"/>
              <a:pPr/>
              <a:t>3/5/12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14313-3445-1E46-A9F8-6F5D1C542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DBF9B4F3-E1E8-5347-9698-01B9C688DFBA}" type="datetimeFigureOut">
              <a:rPr lang="en-US" smtClean="0"/>
              <a:pPr/>
              <a:t>3/5/12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14313-3445-1E46-A9F8-6F5D1C5420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4" name="Date Placeholder 3"/>
          <p:cNvSpPr>
            <a:spLocks noGrp="1"/>
          </p:cNvSpPr>
          <p:nvPr>
            <p:ph type="dt" sz="half" idx="10"/>
          </p:nvPr>
        </p:nvSpPr>
        <p:spPr/>
        <p:txBody>
          <a:bodyPr/>
          <a:lstStyle/>
          <a:p>
            <a:fld id="{DBF9B4F3-E1E8-5347-9698-01B9C688DFBA}" type="datetimeFigureOut">
              <a:rPr lang="en-US" smtClean="0"/>
              <a:pPr/>
              <a:t>3/5/12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14313-3445-1E46-A9F8-6F5D1C54209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FD8301A2-9537-4F11-903A-9D7FEDBB449A}" type="datetime1">
              <a:rPr lang="en-US" smtClean="0"/>
              <a:pPr/>
              <a:t>3/5/12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AF02B71-8991-4516-A01E-F1A9ACD28B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5" name="Date Placeholder 4"/>
          <p:cNvSpPr>
            <a:spLocks noGrp="1"/>
          </p:cNvSpPr>
          <p:nvPr>
            <p:ph type="dt" sz="half" idx="10"/>
          </p:nvPr>
        </p:nvSpPr>
        <p:spPr/>
        <p:txBody>
          <a:bodyPr/>
          <a:lstStyle/>
          <a:p>
            <a:fld id="{DBF9B4F3-E1E8-5347-9698-01B9C688DFBA}" type="datetimeFigureOut">
              <a:rPr lang="en-US" smtClean="0"/>
              <a:pPr/>
              <a:t>3/5/12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14313-3445-1E46-A9F8-6F5D1C54209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7" name="Date Placeholder 6"/>
          <p:cNvSpPr>
            <a:spLocks noGrp="1"/>
          </p:cNvSpPr>
          <p:nvPr>
            <p:ph type="dt" sz="half" idx="10"/>
          </p:nvPr>
        </p:nvSpPr>
        <p:spPr/>
        <p:txBody>
          <a:bodyPr/>
          <a:lstStyle/>
          <a:p>
            <a:fld id="{DBF9B4F3-E1E8-5347-9698-01B9C688DFBA}" type="datetimeFigureOut">
              <a:rPr lang="en-US" smtClean="0"/>
              <a:pPr/>
              <a:t>3/5/12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14313-3445-1E46-A9F8-6F5D1C54209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DBF9B4F3-E1E8-5347-9698-01B9C688DFBA}" type="datetimeFigureOut">
              <a:rPr lang="en-US" smtClean="0"/>
              <a:pPr/>
              <a:t>3/5/12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14313-3445-1E46-A9F8-6F5D1C542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9B4F3-E1E8-5347-9698-01B9C688DFBA}" type="datetimeFigureOut">
              <a:rPr lang="en-US" smtClean="0"/>
              <a:pPr/>
              <a:t>3/5/12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14313-3445-1E46-A9F8-6F5D1C542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p:txBody>
          <a:bodyPr/>
          <a:lstStyle/>
          <a:p>
            <a:fld id="{DBF9B4F3-E1E8-5347-9698-01B9C688DFBA}" type="datetimeFigureOut">
              <a:rPr lang="en-US" smtClean="0"/>
              <a:pPr/>
              <a:t>3/5/12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14313-3445-1E46-A9F8-6F5D1C54209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CA"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p:txBody>
          <a:bodyPr/>
          <a:lstStyle/>
          <a:p>
            <a:fld id="{DBF9B4F3-E1E8-5347-9698-01B9C688DFBA}" type="datetimeFigureOut">
              <a:rPr lang="en-US" smtClean="0"/>
              <a:pPr/>
              <a:t>3/5/12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9614313-3445-1E46-A9F8-6F5D1C54209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CA"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F9B4F3-E1E8-5347-9698-01B9C688DFBA}" type="datetimeFigureOut">
              <a:rPr lang="en-US" smtClean="0"/>
              <a:pPr/>
              <a:t>3/5/12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614313-3445-1E46-A9F8-6F5D1C54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658208"/>
            <a:ext cx="6400800" cy="1600200"/>
          </a:xfrm>
        </p:spPr>
        <p:txBody>
          <a:bodyPr>
            <a:noAutofit/>
          </a:bodyPr>
          <a:lstStyle/>
          <a:p>
            <a:r>
              <a:rPr lang="en-US" sz="2800" dirty="0" smtClean="0"/>
              <a:t>Hannah O’Rourke (PhD student)</a:t>
            </a:r>
          </a:p>
          <a:p>
            <a:r>
              <a:rPr lang="en-US" sz="2800" dirty="0" smtClean="0"/>
              <a:t>KT Canada </a:t>
            </a:r>
          </a:p>
          <a:p>
            <a:r>
              <a:rPr lang="en-US" sz="2800" dirty="0" smtClean="0"/>
              <a:t>March 8 2012</a:t>
            </a:r>
          </a:p>
          <a:p>
            <a:r>
              <a:rPr lang="en-US" sz="2800" dirty="0" smtClean="0"/>
              <a:t>University of Alberta</a:t>
            </a:r>
            <a:endParaRPr lang="en-US" sz="2800" dirty="0"/>
          </a:p>
        </p:txBody>
      </p:sp>
      <p:sp>
        <p:nvSpPr>
          <p:cNvPr id="2" name="Title 1"/>
          <p:cNvSpPr>
            <a:spLocks noGrp="1"/>
          </p:cNvSpPr>
          <p:nvPr>
            <p:ph type="ctrTitle"/>
          </p:nvPr>
        </p:nvSpPr>
        <p:spPr>
          <a:xfrm>
            <a:off x="457200" y="1981483"/>
            <a:ext cx="8229600" cy="1470025"/>
          </a:xfrm>
        </p:spPr>
        <p:txBody>
          <a:bodyPr>
            <a:noAutofit/>
          </a:bodyPr>
          <a:lstStyle/>
          <a:p>
            <a:r>
              <a:rPr lang="en-US" dirty="0">
                <a:solidFill>
                  <a:schemeClr val="tx1"/>
                </a:solidFill>
              </a:rPr>
              <a:t>Identifying high priority care areas to enhance quality of life for residents with dementia in </a:t>
            </a:r>
            <a:r>
              <a:rPr lang="en-US" dirty="0" smtClean="0">
                <a:solidFill>
                  <a:schemeClr val="tx1"/>
                </a:solidFill>
              </a:rPr>
              <a:t>long term </a:t>
            </a:r>
            <a:r>
              <a:rPr lang="en-US" dirty="0" smtClean="0">
                <a:solidFill>
                  <a:schemeClr val="tx1"/>
                </a:solidFill>
              </a:rPr>
              <a:t>care</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4" name="TextBox 3"/>
          <p:cNvSpPr txBox="1"/>
          <p:nvPr/>
        </p:nvSpPr>
        <p:spPr>
          <a:xfrm>
            <a:off x="8918815" y="1447287"/>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Barriers </a:t>
            </a:r>
            <a:r>
              <a:rPr lang="en-US" dirty="0" err="1" smtClean="0"/>
              <a:t>cnt’d</a:t>
            </a:r>
            <a:endParaRPr lang="en-US" dirty="0"/>
          </a:p>
        </p:txBody>
      </p:sp>
      <p:sp>
        <p:nvSpPr>
          <p:cNvPr id="3" name="Content Placeholder 2"/>
          <p:cNvSpPr>
            <a:spLocks noGrp="1"/>
          </p:cNvSpPr>
          <p:nvPr>
            <p:ph sz="quarter" idx="1"/>
          </p:nvPr>
        </p:nvSpPr>
        <p:spPr>
          <a:xfrm>
            <a:off x="914400" y="1684088"/>
            <a:ext cx="7772400" cy="4572000"/>
          </a:xfrm>
        </p:spPr>
        <p:txBody>
          <a:bodyPr>
            <a:normAutofit fontScale="92500" lnSpcReduction="10000"/>
          </a:bodyPr>
          <a:lstStyle/>
          <a:p>
            <a:pPr lvl="1"/>
            <a:r>
              <a:rPr lang="en-US" sz="3000" dirty="0" smtClean="0"/>
              <a:t>Inconclusive </a:t>
            </a:r>
            <a:r>
              <a:rPr lang="en-US" sz="3000" dirty="0" smtClean="0"/>
              <a:t>evidence on whether quality improvement activities have a positive impact on residents outcomes</a:t>
            </a:r>
          </a:p>
          <a:p>
            <a:pPr lvl="2"/>
            <a:r>
              <a:rPr lang="en-US" sz="2600" dirty="0" smtClean="0"/>
              <a:t>Affects ability to obtain resources for this sort of work</a:t>
            </a:r>
          </a:p>
          <a:p>
            <a:pPr lvl="1"/>
            <a:r>
              <a:rPr lang="en-US" sz="3000" dirty="0" smtClean="0"/>
              <a:t>Often just completing a QI project is seen as success within resource-limited long term care settings</a:t>
            </a:r>
          </a:p>
          <a:p>
            <a:pPr lvl="2"/>
            <a:endParaRPr lang="en-US" sz="3200" dirty="0" smtClean="0"/>
          </a:p>
          <a:p>
            <a:pPr lvl="2" algn="r">
              <a:buNone/>
            </a:pPr>
            <a:r>
              <a:rPr lang="en-US" sz="1800" dirty="0" smtClean="0"/>
              <a:t>Wagner et al. 2001; </a:t>
            </a:r>
            <a:r>
              <a:rPr lang="en-US" sz="1800" dirty="0" err="1" smtClean="0"/>
              <a:t>Berlowitz</a:t>
            </a:r>
            <a:r>
              <a:rPr lang="en-US" sz="1800" dirty="0" smtClean="0"/>
              <a:t> et al. 2003; </a:t>
            </a:r>
          </a:p>
          <a:p>
            <a:pPr lvl="2" algn="r">
              <a:buNone/>
            </a:pPr>
            <a:r>
              <a:rPr lang="en-US" sz="1800" dirty="0" err="1" smtClean="0"/>
              <a:t>Mor</a:t>
            </a:r>
            <a:r>
              <a:rPr lang="en-US" sz="1800" dirty="0" smtClean="0"/>
              <a:t> 2006; Sales et al. 2011a</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a:t>
            </a:r>
            <a:r>
              <a:rPr lang="en-US" dirty="0" err="1" smtClean="0"/>
              <a:t>cnt’d</a:t>
            </a:r>
            <a:endParaRPr lang="en-US" dirty="0"/>
          </a:p>
        </p:txBody>
      </p:sp>
      <p:sp>
        <p:nvSpPr>
          <p:cNvPr id="3" name="Content Placeholder 2"/>
          <p:cNvSpPr>
            <a:spLocks noGrp="1"/>
          </p:cNvSpPr>
          <p:nvPr>
            <p:ph sz="quarter" idx="1"/>
          </p:nvPr>
        </p:nvSpPr>
        <p:spPr>
          <a:xfrm>
            <a:off x="914400" y="1905608"/>
            <a:ext cx="7772400" cy="4572000"/>
          </a:xfrm>
        </p:spPr>
        <p:txBody>
          <a:bodyPr>
            <a:noAutofit/>
          </a:bodyPr>
          <a:lstStyle/>
          <a:p>
            <a:r>
              <a:rPr lang="en-US" sz="3200" dirty="0" smtClean="0"/>
              <a:t>Linking QI information to improvements to lives lived in long term care</a:t>
            </a:r>
          </a:p>
          <a:p>
            <a:pPr lvl="1"/>
            <a:r>
              <a:rPr lang="en-US" sz="3200" dirty="0" smtClean="0"/>
              <a:t>Limitations of benchmarking</a:t>
            </a:r>
          </a:p>
          <a:p>
            <a:pPr lvl="1"/>
            <a:r>
              <a:rPr lang="en-US" sz="3200" dirty="0" smtClean="0"/>
              <a:t>Questionable relevance to areas of </a:t>
            </a:r>
            <a:r>
              <a:rPr lang="en-US" sz="3200" dirty="0" smtClean="0"/>
              <a:t>importance </a:t>
            </a:r>
            <a:r>
              <a:rPr lang="en-US" sz="3200" dirty="0" smtClean="0"/>
              <a:t>to residents</a:t>
            </a:r>
            <a:r>
              <a:rPr lang="en-US" sz="3200" dirty="0" smtClean="0"/>
              <a:t> and their quality of life</a:t>
            </a:r>
          </a:p>
          <a:p>
            <a:pPr lvl="1" algn="r">
              <a:buNone/>
            </a:pPr>
            <a:r>
              <a:rPr lang="en-US" sz="3200" dirty="0" smtClean="0"/>
              <a:t>	</a:t>
            </a:r>
            <a:r>
              <a:rPr lang="en-US" sz="1800" dirty="0" smtClean="0"/>
              <a:t>Kane </a:t>
            </a:r>
            <a:r>
              <a:rPr lang="en-US" sz="1800" dirty="0" smtClean="0"/>
              <a:t>et al. 2003; </a:t>
            </a:r>
            <a:r>
              <a:rPr lang="en-US" sz="1800" dirty="0" err="1" smtClean="0"/>
              <a:t>Arling</a:t>
            </a:r>
            <a:r>
              <a:rPr lang="en-US" sz="1800" dirty="0" smtClean="0"/>
              <a:t> et al. 2005; </a:t>
            </a:r>
            <a:r>
              <a:rPr lang="en-US" sz="1800" dirty="0" err="1" smtClean="0"/>
              <a:t>Mor</a:t>
            </a:r>
            <a:r>
              <a:rPr lang="en-US" sz="1800" dirty="0" smtClean="0"/>
              <a:t> et al. 2005; </a:t>
            </a:r>
          </a:p>
          <a:p>
            <a:pPr lvl="1" algn="r">
              <a:buNone/>
            </a:pPr>
            <a:r>
              <a:rPr lang="en-US" sz="1800" dirty="0" err="1" smtClean="0"/>
              <a:t>Grando</a:t>
            </a:r>
            <a:r>
              <a:rPr lang="en-US" sz="1800" dirty="0" smtClean="0"/>
              <a:t> et al. 2007; Phillips et al. 2007</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a:t>
            </a:r>
            <a:r>
              <a:rPr lang="en-US" dirty="0" smtClean="0"/>
              <a:t> </a:t>
            </a:r>
            <a:r>
              <a:rPr lang="en-US" dirty="0" smtClean="0"/>
              <a:t>Indicators</a:t>
            </a:r>
            <a:r>
              <a:rPr lang="en-US" dirty="0" smtClean="0"/>
              <a:t> </a:t>
            </a:r>
            <a:r>
              <a:rPr lang="en-US" dirty="0" smtClean="0"/>
              <a:t>and </a:t>
            </a:r>
            <a:br>
              <a:rPr lang="en-US" dirty="0" smtClean="0"/>
            </a:br>
            <a:r>
              <a:rPr lang="en-US" dirty="0" smtClean="0"/>
              <a:t>Quality of Life</a:t>
            </a:r>
            <a:endParaRPr lang="en-US" dirty="0"/>
          </a:p>
        </p:txBody>
      </p:sp>
      <p:sp>
        <p:nvSpPr>
          <p:cNvPr id="3" name="Content Placeholder 2"/>
          <p:cNvSpPr>
            <a:spLocks noGrp="1"/>
          </p:cNvSpPr>
          <p:nvPr>
            <p:ph sz="quarter" idx="1"/>
          </p:nvPr>
        </p:nvSpPr>
        <p:spPr>
          <a:xfrm>
            <a:off x="914400" y="1843058"/>
            <a:ext cx="7772400" cy="4572000"/>
          </a:xfrm>
        </p:spPr>
        <p:txBody>
          <a:bodyPr>
            <a:noAutofit/>
          </a:bodyPr>
          <a:lstStyle/>
          <a:p>
            <a:r>
              <a:rPr lang="en-GB" sz="3000" dirty="0" smtClean="0">
                <a:ea typeface="ＭＳ Ｐゴシック" pitchFamily="1" charset="-128"/>
                <a:cs typeface="ＭＳ Ｐゴシック" pitchFamily="1" charset="-128"/>
              </a:rPr>
              <a:t>Quality of life is (should be?)  a driving goal of care in </a:t>
            </a:r>
            <a:r>
              <a:rPr lang="en-GB" sz="3000" dirty="0" smtClean="0">
                <a:ea typeface="ＭＳ Ｐゴシック" pitchFamily="1" charset="-128"/>
                <a:cs typeface="ＭＳ Ｐゴシック" pitchFamily="1" charset="-128"/>
              </a:rPr>
              <a:t>long term </a:t>
            </a:r>
            <a:r>
              <a:rPr lang="en-GB" sz="3000" dirty="0" smtClean="0">
                <a:ea typeface="ＭＳ Ｐゴシック" pitchFamily="1" charset="-128"/>
                <a:cs typeface="ＭＳ Ｐゴシック" pitchFamily="1" charset="-128"/>
              </a:rPr>
              <a:t>care settings</a:t>
            </a:r>
            <a:r>
              <a:rPr lang="en-GB" sz="3000" dirty="0" smtClean="0">
                <a:ea typeface="ＭＳ Ｐゴシック" pitchFamily="1" charset="-128"/>
                <a:cs typeface="ＭＳ Ｐゴシック" pitchFamily="1" charset="-128"/>
              </a:rPr>
              <a:t> </a:t>
            </a:r>
          </a:p>
          <a:p>
            <a:pPr algn="r">
              <a:buNone/>
            </a:pPr>
            <a:r>
              <a:rPr lang="en-GB" sz="1800" dirty="0" smtClean="0">
                <a:ea typeface="ＭＳ Ｐゴシック" pitchFamily="1" charset="-128"/>
                <a:cs typeface="ＭＳ Ｐゴシック" pitchFamily="1" charset="-128"/>
              </a:rPr>
              <a:t>(</a:t>
            </a:r>
            <a:r>
              <a:rPr lang="en-GB" sz="1800" dirty="0" smtClean="0">
                <a:ea typeface="ＭＳ Ｐゴシック" pitchFamily="1" charset="-128"/>
                <a:cs typeface="ＭＳ Ｐゴシック" pitchFamily="1" charset="-128"/>
              </a:rPr>
              <a:t>Kane 2001; Gibson 2010)</a:t>
            </a:r>
            <a:endParaRPr lang="en-GB" sz="1800" dirty="0" smtClean="0">
              <a:ea typeface="ＭＳ Ｐゴシック" pitchFamily="1" charset="-128"/>
              <a:cs typeface="ＭＳ Ｐゴシック" pitchFamily="1" charset="-128"/>
            </a:endParaRPr>
          </a:p>
          <a:p>
            <a:pPr algn="r"/>
            <a:r>
              <a:rPr lang="en-GB" sz="3000" dirty="0" smtClean="0">
                <a:ea typeface="ＭＳ Ｐゴシック" pitchFamily="1" charset="-128"/>
                <a:cs typeface="ＭＳ Ｐゴシック" pitchFamily="1" charset="-128"/>
              </a:rPr>
              <a:t>Quality indicators have been criticized for focus on clinical care domains </a:t>
            </a:r>
          </a:p>
          <a:p>
            <a:pPr algn="r">
              <a:buNone/>
            </a:pPr>
            <a:r>
              <a:rPr lang="en-GB" sz="1800" dirty="0" smtClean="0">
                <a:ea typeface="ＭＳ Ｐゴシック" pitchFamily="1" charset="-128"/>
                <a:cs typeface="ＭＳ Ｐゴシック" pitchFamily="1" charset="-128"/>
              </a:rPr>
              <a:t>(Kane 2003)</a:t>
            </a:r>
          </a:p>
          <a:p>
            <a:r>
              <a:rPr lang="en-GB" sz="3000" dirty="0" smtClean="0">
                <a:ea typeface="ＭＳ Ｐゴシック" pitchFamily="1" charset="-128"/>
                <a:cs typeface="ＭＳ Ｐゴシック" pitchFamily="1" charset="-128"/>
              </a:rPr>
              <a:t>Need </a:t>
            </a:r>
            <a:r>
              <a:rPr lang="en-GB" sz="3000" dirty="0" smtClean="0">
                <a:ea typeface="ＭＳ Ｐゴシック" pitchFamily="1" charset="-128"/>
                <a:cs typeface="ＭＳ Ｐゴシック" pitchFamily="1" charset="-128"/>
              </a:rPr>
              <a:t>to bring quality of care and quality of life closer together</a:t>
            </a:r>
            <a:r>
              <a:rPr lang="en-GB" sz="3000" dirty="0" smtClean="0">
                <a:ea typeface="ＭＳ Ｐゴシック" pitchFamily="1" charset="-128"/>
                <a:cs typeface="ＭＳ Ｐゴシック" pitchFamily="1" charset="-128"/>
              </a:rPr>
              <a:t> </a:t>
            </a:r>
          </a:p>
          <a:p>
            <a:pPr algn="r">
              <a:buNone/>
            </a:pPr>
            <a:r>
              <a:rPr lang="en-GB" sz="1800" dirty="0" smtClean="0">
                <a:ea typeface="ＭＳ Ｐゴシック" pitchFamily="1" charset="-128"/>
                <a:cs typeface="ＭＳ Ｐゴシック" pitchFamily="1" charset="-128"/>
              </a:rPr>
              <a:t>(</a:t>
            </a:r>
            <a:r>
              <a:rPr lang="en-GB" sz="1800" dirty="0" smtClean="0">
                <a:ea typeface="ＭＳ Ｐゴシック" pitchFamily="1" charset="-128"/>
                <a:cs typeface="ＭＳ Ｐゴシック" pitchFamily="1" charset="-128"/>
              </a:rPr>
              <a:t>Kane 2001)</a:t>
            </a:r>
            <a:endParaRPr lang="en-GB" sz="1800" dirty="0" smtClean="0">
              <a:ea typeface="ＭＳ Ｐゴシック" pitchFamily="1" charset="-128"/>
              <a:cs typeface="ＭＳ Ｐゴシック" pitchFamily="1" charset="-128"/>
            </a:endParaRPr>
          </a:p>
          <a:p>
            <a:pPr>
              <a:buNone/>
            </a:pP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sz="quarter" idx="1"/>
          </p:nvPr>
        </p:nvSpPr>
        <p:spPr>
          <a:xfrm>
            <a:off x="914400" y="1861304"/>
            <a:ext cx="7772400" cy="4572000"/>
          </a:xfrm>
        </p:spPr>
        <p:txBody>
          <a:bodyPr>
            <a:normAutofit/>
          </a:bodyPr>
          <a:lstStyle/>
          <a:p>
            <a:r>
              <a:rPr lang="en-US" sz="3200" dirty="0" smtClean="0"/>
              <a:t>Making sense of quality indicator evidence is a major challenge!!</a:t>
            </a:r>
            <a:r>
              <a:rPr lang="en-US" sz="3200" dirty="0" smtClean="0"/>
              <a:t>!</a:t>
            </a:r>
          </a:p>
          <a:p>
            <a:r>
              <a:rPr lang="en-US" sz="3200" dirty="0" smtClean="0"/>
              <a:t>It is difficult to determine, from current literature, whether and to what extent using </a:t>
            </a:r>
            <a:r>
              <a:rPr lang="en-US" sz="3200" dirty="0" smtClean="0"/>
              <a:t>quality indicator evidence</a:t>
            </a:r>
            <a:r>
              <a:rPr lang="en-US" sz="3200" dirty="0" smtClean="0"/>
              <a:t> will improve life </a:t>
            </a:r>
            <a:r>
              <a:rPr lang="en-US" sz="3200" dirty="0" smtClean="0"/>
              <a:t>for residents with dementia in long term care settings</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954"/>
            <a:ext cx="7772400" cy="1143000"/>
          </a:xfrm>
        </p:spPr>
        <p:txBody>
          <a:bodyPr>
            <a:normAutofit/>
          </a:bodyPr>
          <a:lstStyle/>
          <a:p>
            <a:r>
              <a:rPr lang="en-US" dirty="0" smtClean="0">
                <a:latin typeface="Tahoma" pitchFamily="1" charset="0"/>
              </a:rPr>
              <a:t>The purpose of my PhD research</a:t>
            </a:r>
            <a:endParaRPr lang="en-US" dirty="0"/>
          </a:p>
        </p:txBody>
      </p:sp>
      <p:sp>
        <p:nvSpPr>
          <p:cNvPr id="3" name="Content Placeholder 2"/>
          <p:cNvSpPr>
            <a:spLocks noGrp="1"/>
          </p:cNvSpPr>
          <p:nvPr>
            <p:ph sz="quarter" idx="1"/>
          </p:nvPr>
        </p:nvSpPr>
        <p:spPr>
          <a:xfrm>
            <a:off x="914400" y="1418264"/>
            <a:ext cx="7772400" cy="4572000"/>
          </a:xfrm>
        </p:spPr>
        <p:txBody>
          <a:bodyPr>
            <a:noAutofit/>
          </a:bodyPr>
          <a:lstStyle/>
          <a:p>
            <a:pPr>
              <a:buNone/>
            </a:pPr>
            <a:r>
              <a:rPr lang="en-US" sz="3200" dirty="0" smtClean="0">
                <a:latin typeface="Tahoma" pitchFamily="1" charset="0"/>
              </a:rPr>
              <a:t>…to begin to attend to some the conceptual concerns related to quality indicator evidence, including the need to:</a:t>
            </a:r>
          </a:p>
          <a:p>
            <a:pPr lvl="1"/>
            <a:r>
              <a:rPr lang="en-US" sz="3200" dirty="0" smtClean="0">
                <a:latin typeface="Tahoma" pitchFamily="1" charset="0"/>
              </a:rPr>
              <a:t>Select priority areas</a:t>
            </a:r>
          </a:p>
          <a:p>
            <a:pPr lvl="1"/>
            <a:r>
              <a:rPr lang="en-US" sz="3200" dirty="0" smtClean="0">
                <a:latin typeface="Tahoma" pitchFamily="1" charset="0"/>
              </a:rPr>
              <a:t>Link quality indicators to quality of life</a:t>
            </a:r>
          </a:p>
          <a:p>
            <a:pPr lvl="1"/>
            <a:r>
              <a:rPr lang="en-US" sz="3200" dirty="0" smtClean="0">
                <a:latin typeface="Tahoma" pitchFamily="1" charset="0"/>
              </a:rPr>
              <a:t>Better understand multidimensionality of quality in long term care</a:t>
            </a:r>
          </a:p>
          <a:p>
            <a:pPr lvl="1"/>
            <a:r>
              <a:rPr lang="en-US" sz="3200" dirty="0" smtClean="0">
                <a:latin typeface="Tahoma" pitchFamily="1" charset="0"/>
              </a:rPr>
              <a:t>Include the perspective of the resident with dementia in identifying priorities</a:t>
            </a:r>
          </a:p>
          <a:p>
            <a:endParaRPr lang="en-US" sz="3200" dirty="0" smtClean="0">
              <a:latin typeface="Tahoma" pitchFamily="1" charset="0"/>
            </a:endParaRPr>
          </a:p>
          <a:p>
            <a:endParaRPr lang="en-US" sz="3200" dirty="0" smtClean="0">
              <a:latin typeface="Tahoma" pitchFamily="1" charset="0"/>
              <a:ea typeface="Tahoma" pitchFamily="1" charset="0"/>
              <a:cs typeface="Tahoma" pitchFamily="1" charset="0"/>
            </a:endParaRPr>
          </a:p>
          <a:p>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dirty="0" smtClean="0">
                <a:ea typeface="+mj-ea"/>
                <a:cs typeface="+mj-cs"/>
              </a:rPr>
              <a:t>Research objective</a:t>
            </a:r>
          </a:p>
        </p:txBody>
      </p:sp>
      <p:sp>
        <p:nvSpPr>
          <p:cNvPr id="28675" name="Content Placeholder 2"/>
          <p:cNvSpPr>
            <a:spLocks noGrp="1"/>
          </p:cNvSpPr>
          <p:nvPr>
            <p:ph sz="quarter" idx="1"/>
          </p:nvPr>
        </p:nvSpPr>
        <p:spPr>
          <a:xfrm>
            <a:off x="423376" y="2286000"/>
            <a:ext cx="8060224" cy="3840163"/>
          </a:xfrm>
        </p:spPr>
        <p:txBody>
          <a:bodyPr/>
          <a:lstStyle/>
          <a:p>
            <a:pPr>
              <a:buNone/>
            </a:pPr>
            <a:r>
              <a:rPr lang="en-US" sz="3200" dirty="0" smtClean="0">
                <a:ea typeface="ＭＳ Ｐゴシック" pitchFamily="1" charset="-128"/>
                <a:cs typeface="ＭＳ Ｐゴシック" pitchFamily="1" charset="-128"/>
              </a:rPr>
              <a:t>To develop and test a model of the domains and predictors of quality of life for persons with dementia, </a:t>
            </a:r>
            <a:r>
              <a:rPr lang="en-US" sz="3200" u="sng" dirty="0" smtClean="0">
                <a:ea typeface="ＭＳ Ｐゴシック" pitchFamily="1" charset="-128"/>
                <a:cs typeface="ＭＳ Ｐゴシック" pitchFamily="1" charset="-128"/>
              </a:rPr>
              <a:t>from the perspective of the person with dementia</a:t>
            </a:r>
            <a:r>
              <a:rPr lang="en-US" sz="3200" dirty="0" smtClean="0">
                <a:ea typeface="ＭＳ Ｐゴシック" pitchFamily="1" charset="-128"/>
                <a:cs typeface="ＭＳ Ｐゴシック" pitchFamily="1" charset="-128"/>
              </a:rPr>
              <a:t>, mapping quality of life domains and predictors to RAI data</a:t>
            </a:r>
            <a:endParaRPr lang="en-US" sz="3200" dirty="0" smtClean="0">
              <a:solidFill>
                <a:srgbClr val="000000"/>
              </a:solidFill>
              <a:ea typeface="ＭＳ Ｐゴシック" pitchFamily="1" charset="-128"/>
              <a:cs typeface="ＭＳ Ｐゴシック" pitchFamily="1"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of Life: </a:t>
            </a:r>
            <a:br>
              <a:rPr lang="en-US" dirty="0" smtClean="0"/>
            </a:br>
            <a:r>
              <a:rPr lang="en-US" dirty="0" smtClean="0"/>
              <a:t>From whose perspective?</a:t>
            </a:r>
            <a:endParaRPr lang="en-US" dirty="0"/>
          </a:p>
        </p:txBody>
      </p:sp>
      <p:sp>
        <p:nvSpPr>
          <p:cNvPr id="3" name="Content Placeholder 2"/>
          <p:cNvSpPr>
            <a:spLocks noGrp="1"/>
          </p:cNvSpPr>
          <p:nvPr>
            <p:ph sz="quarter" idx="1"/>
          </p:nvPr>
        </p:nvSpPr>
        <p:spPr/>
        <p:txBody>
          <a:bodyPr>
            <a:normAutofit lnSpcReduction="10000"/>
          </a:bodyPr>
          <a:lstStyle/>
          <a:p>
            <a:pPr marL="342900" lvl="1" indent="-342900">
              <a:buFont typeface="Arial"/>
              <a:buChar char="•"/>
            </a:pPr>
            <a:r>
              <a:rPr lang="en-GB" dirty="0" smtClean="0">
                <a:ea typeface="ＭＳ Ｐゴシック" pitchFamily="1" charset="-128"/>
                <a:cs typeface="ＭＳ Ｐゴシック" pitchFamily="1" charset="-128"/>
              </a:rPr>
              <a:t>Quality of life is:</a:t>
            </a:r>
          </a:p>
          <a:p>
            <a:pPr marL="617220" lvl="2" indent="-342900">
              <a:buFont typeface="Arial"/>
              <a:buChar char="•"/>
            </a:pPr>
            <a:r>
              <a:rPr lang="en-GB" dirty="0" smtClean="0">
                <a:ea typeface="ＭＳ Ｐゴシック" pitchFamily="1" charset="-128"/>
                <a:cs typeface="ＭＳ Ｐゴシック" pitchFamily="1" charset="-128"/>
              </a:rPr>
              <a:t>“A multidimensional construct uniquely defined by the nature and experience of living with dementia” </a:t>
            </a:r>
          </a:p>
          <a:p>
            <a:pPr marL="617220" lvl="2" indent="-342900" algn="r">
              <a:buNone/>
            </a:pPr>
            <a:r>
              <a:rPr lang="en-GB" sz="1800" dirty="0" smtClean="0">
                <a:ea typeface="ＭＳ Ｐゴシック" pitchFamily="1" charset="-128"/>
                <a:cs typeface="ＭＳ Ｐゴシック" pitchFamily="1" charset="-128"/>
              </a:rPr>
              <a:t>(</a:t>
            </a:r>
            <a:r>
              <a:rPr lang="en-GB" sz="1800" dirty="0" err="1" smtClean="0">
                <a:ea typeface="ＭＳ Ｐゴシック" pitchFamily="1" charset="-128"/>
                <a:cs typeface="ＭＳ Ｐゴシック" pitchFamily="1" charset="-128"/>
              </a:rPr>
              <a:t>Brod</a:t>
            </a:r>
            <a:r>
              <a:rPr lang="en-GB" sz="1800" dirty="0" smtClean="0">
                <a:ea typeface="ＭＳ Ｐゴシック" pitchFamily="1" charset="-128"/>
                <a:cs typeface="ＭＳ Ｐゴシック" pitchFamily="1" charset="-128"/>
              </a:rPr>
              <a:t> et al. 1999)</a:t>
            </a:r>
          </a:p>
          <a:p>
            <a:pPr marL="617220" lvl="2" indent="-342900">
              <a:buFont typeface="Arial"/>
              <a:buChar char="•"/>
            </a:pPr>
            <a:r>
              <a:rPr lang="en-GB" dirty="0" smtClean="0">
                <a:ea typeface="ＭＳ Ｐゴシック" pitchFamily="1" charset="-128"/>
                <a:cs typeface="ＭＳ Ｐゴシック" pitchFamily="1" charset="-128"/>
              </a:rPr>
              <a:t> “An evaluation of one’s life perspective” </a:t>
            </a:r>
          </a:p>
          <a:p>
            <a:pPr marL="617220" lvl="2" indent="-342900" algn="r">
              <a:buNone/>
            </a:pPr>
            <a:r>
              <a:rPr lang="en-GB" sz="1800" dirty="0" smtClean="0">
                <a:ea typeface="ＭＳ Ｐゴシック" pitchFamily="1" charset="-128"/>
                <a:cs typeface="ＭＳ Ｐゴシック" pitchFamily="1" charset="-128"/>
              </a:rPr>
              <a:t>(</a:t>
            </a:r>
            <a:r>
              <a:rPr lang="en-GB" sz="1800" dirty="0" err="1" smtClean="0">
                <a:ea typeface="ＭＳ Ｐゴシック" pitchFamily="1" charset="-128"/>
                <a:cs typeface="ＭＳ Ｐゴシック" pitchFamily="1" charset="-128"/>
              </a:rPr>
              <a:t>Kwasky</a:t>
            </a:r>
            <a:r>
              <a:rPr lang="en-GB" sz="1800" dirty="0" smtClean="0">
                <a:ea typeface="ＭＳ Ｐゴシック" pitchFamily="1" charset="-128"/>
                <a:cs typeface="ＭＳ Ｐゴシック" pitchFamily="1" charset="-128"/>
              </a:rPr>
              <a:t> et al. 2010)</a:t>
            </a:r>
          </a:p>
          <a:p>
            <a:pPr marL="617220" lvl="2" indent="-342900">
              <a:buFont typeface="Arial"/>
              <a:buChar char="•"/>
            </a:pPr>
            <a:endParaRPr lang="en-GB" sz="1946" dirty="0" smtClean="0">
              <a:ea typeface="ＭＳ Ｐゴシック" pitchFamily="1" charset="-128"/>
              <a:cs typeface="ＭＳ Ｐゴシック" pitchFamily="1" charset="-128"/>
            </a:endParaRPr>
          </a:p>
          <a:p>
            <a:pPr marL="342900" lvl="1" indent="-342900">
              <a:buFont typeface="Arial"/>
              <a:buChar char="•"/>
            </a:pPr>
            <a:r>
              <a:rPr lang="en-GB" dirty="0" smtClean="0">
                <a:ea typeface="ＭＳ Ｐゴシック" pitchFamily="1" charset="-128"/>
                <a:cs typeface="ＭＳ Ｐゴシック" pitchFamily="1" charset="-128"/>
              </a:rPr>
              <a:t>Quality of life definitions and domains have been criticized for relying too heavily on the perspectives of </a:t>
            </a:r>
            <a:r>
              <a:rPr lang="en-GB" u="sng" dirty="0" smtClean="0">
                <a:ea typeface="ＭＳ Ｐゴシック" pitchFamily="1" charset="-128"/>
                <a:cs typeface="ＭＳ Ｐゴシック" pitchFamily="1" charset="-128"/>
              </a:rPr>
              <a:t>experts and caregivers</a:t>
            </a:r>
            <a:r>
              <a:rPr lang="en-GB" dirty="0" smtClean="0">
                <a:ea typeface="ＭＳ Ｐゴシック" pitchFamily="1" charset="-128"/>
                <a:cs typeface="ＭＳ Ｐゴシック" pitchFamily="1" charset="-128"/>
              </a:rPr>
              <a:t>; need to understand quality of life from the perspective of the </a:t>
            </a:r>
            <a:r>
              <a:rPr lang="en-GB" u="sng" dirty="0" smtClean="0">
                <a:ea typeface="ＭＳ Ｐゴシック" pitchFamily="1" charset="-128"/>
                <a:cs typeface="ＭＳ Ｐゴシック" pitchFamily="1" charset="-128"/>
              </a:rPr>
              <a:t>person with dementia </a:t>
            </a:r>
          </a:p>
          <a:p>
            <a:pPr marL="342900" lvl="1" indent="-342900" algn="r">
              <a:buNone/>
            </a:pPr>
            <a:r>
              <a:rPr lang="en-GB" sz="1800" dirty="0" smtClean="0">
                <a:ea typeface="ＭＳ Ｐゴシック" pitchFamily="1" charset="-128"/>
                <a:cs typeface="ＭＳ Ｐゴシック" pitchFamily="1" charset="-128"/>
              </a:rPr>
              <a:t>(</a:t>
            </a:r>
            <a:r>
              <a:rPr lang="en-GB" sz="1800" dirty="0" err="1" smtClean="0">
                <a:ea typeface="ＭＳ Ｐゴシック" pitchFamily="1" charset="-128"/>
                <a:cs typeface="ＭＳ Ｐゴシック" pitchFamily="1" charset="-128"/>
              </a:rPr>
              <a:t>Brod</a:t>
            </a:r>
            <a:r>
              <a:rPr lang="en-GB" sz="1800" dirty="0" smtClean="0">
                <a:ea typeface="ＭＳ Ｐゴシック" pitchFamily="1" charset="-128"/>
                <a:cs typeface="ＭＳ Ｐゴシック" pitchFamily="1" charset="-128"/>
              </a:rPr>
              <a:t> et al. 1999; </a:t>
            </a:r>
            <a:r>
              <a:rPr lang="en-GB" sz="1800" dirty="0" err="1" smtClean="0">
                <a:ea typeface="ＭＳ Ｐゴシック" pitchFamily="1" charset="-128"/>
                <a:cs typeface="ＭＳ Ｐゴシック" pitchFamily="1" charset="-128"/>
              </a:rPr>
              <a:t>Trigg</a:t>
            </a:r>
            <a:r>
              <a:rPr lang="en-GB" sz="1800" dirty="0" smtClean="0">
                <a:ea typeface="ＭＳ Ｐゴシック" pitchFamily="1" charset="-128"/>
                <a:cs typeface="ＭＳ Ｐゴシック" pitchFamily="1" charset="-128"/>
              </a:rPr>
              <a:t> et al. 2007; </a:t>
            </a:r>
            <a:r>
              <a:rPr lang="en-GB" sz="1800" dirty="0" err="1" smtClean="0">
                <a:ea typeface="ＭＳ Ｐゴシック" pitchFamily="1" charset="-128"/>
                <a:cs typeface="ＭＳ Ｐゴシック" pitchFamily="1" charset="-128"/>
              </a:rPr>
              <a:t>Kwasky</a:t>
            </a:r>
            <a:r>
              <a:rPr lang="en-GB" sz="1800" dirty="0" smtClean="0">
                <a:ea typeface="ＭＳ Ｐゴシック" pitchFamily="1" charset="-128"/>
                <a:cs typeface="ＭＳ Ｐゴシック" pitchFamily="1" charset="-128"/>
              </a:rPr>
              <a:t> et al. 2010 </a:t>
            </a:r>
            <a:r>
              <a:rPr lang="en-GB" sz="1800" dirty="0" err="1" smtClean="0">
                <a:ea typeface="ＭＳ Ｐゴシック" pitchFamily="1" charset="-128"/>
                <a:cs typeface="ＭＳ Ｐゴシック" pitchFamily="1" charset="-128"/>
              </a:rPr>
              <a:t>Kolanowski</a:t>
            </a:r>
            <a:r>
              <a:rPr lang="en-GB" sz="1800" dirty="0" smtClean="0">
                <a:ea typeface="ＭＳ Ｐゴシック" pitchFamily="1" charset="-128"/>
                <a:cs typeface="ＭＳ Ｐゴシック" pitchFamily="1" charset="-128"/>
              </a:rPr>
              <a:t> et al. 2011)</a:t>
            </a:r>
          </a:p>
          <a:p>
            <a:endParaRPr lang="en-GB" dirty="0" smtClean="0">
              <a:ea typeface="ＭＳ Ｐゴシック" pitchFamily="1" charset="-128"/>
              <a:cs typeface="ＭＳ Ｐゴシック" pitchFamily="1" charset="-128"/>
            </a:endParaRPr>
          </a:p>
          <a:p>
            <a:pPr lvl="1"/>
            <a:endParaRPr lang="en-GB"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 y="269413"/>
          <a:ext cx="9144001" cy="619649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smtClean="0">
                <a:ea typeface="+mj-ea"/>
                <a:cs typeface="+mj-cs"/>
              </a:rPr>
              <a:t>Proposed methods</a:t>
            </a:r>
          </a:p>
        </p:txBody>
      </p:sp>
      <p:sp>
        <p:nvSpPr>
          <p:cNvPr id="30723" name="Content Placeholder 2"/>
          <p:cNvSpPr>
            <a:spLocks noGrp="1"/>
          </p:cNvSpPr>
          <p:nvPr>
            <p:ph sz="quarter" idx="1"/>
          </p:nvPr>
        </p:nvSpPr>
        <p:spPr>
          <a:xfrm>
            <a:off x="1412875" y="2286000"/>
            <a:ext cx="7070725" cy="3840163"/>
          </a:xfrm>
        </p:spPr>
        <p:txBody>
          <a:bodyPr/>
          <a:lstStyle/>
          <a:p>
            <a:pPr eaLnBrk="1" hangingPunct="1"/>
            <a:r>
              <a:rPr lang="en-US" dirty="0" smtClean="0">
                <a:ea typeface="ＭＳ Ｐゴシック" pitchFamily="1" charset="-128"/>
                <a:cs typeface="ＭＳ Ｐゴシック" pitchFamily="1" charset="-128"/>
              </a:rPr>
              <a:t>2</a:t>
            </a:r>
            <a:r>
              <a:rPr lang="en-US" sz="3200" dirty="0" smtClean="0">
                <a:ea typeface="ＭＳ Ｐゴシック" pitchFamily="1" charset="-128"/>
                <a:cs typeface="ＭＳ Ｐゴシック" pitchFamily="1" charset="-128"/>
              </a:rPr>
              <a:t> phases </a:t>
            </a:r>
          </a:p>
          <a:p>
            <a:pPr lvl="1" eaLnBrk="1" hangingPunct="1"/>
            <a:r>
              <a:rPr lang="en-US" sz="3200" dirty="0" smtClean="0"/>
              <a:t>Meta-synthesis</a:t>
            </a:r>
          </a:p>
          <a:p>
            <a:pPr lvl="1" eaLnBrk="1" hangingPunct="1"/>
            <a:r>
              <a:rPr lang="en-US" sz="3200" dirty="0" smtClean="0"/>
              <a:t>Model testing</a:t>
            </a:r>
          </a:p>
          <a:p>
            <a:pPr lvl="1" eaLnBrk="1" hangingPunct="1">
              <a:buFont typeface="Wingdings" pitchFamily="1" charset="2"/>
              <a:buNone/>
            </a:pPr>
            <a:endParaRPr lang="en-US" sz="3200" dirty="0" smtClean="0"/>
          </a:p>
          <a:p>
            <a:pPr lvl="1" eaLnBrk="1" hangingPunct="1">
              <a:buFont typeface="Wingdings" pitchFamily="1" charset="2"/>
              <a:buNone/>
            </a:pPr>
            <a:endParaRPr lang="en-US"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Meta-synthesis</a:t>
            </a:r>
            <a:endParaRPr lang="en-US" dirty="0"/>
          </a:p>
        </p:txBody>
      </p:sp>
      <p:sp>
        <p:nvSpPr>
          <p:cNvPr id="31747" name="Content Placeholder 2"/>
          <p:cNvSpPr>
            <a:spLocks noGrp="1"/>
          </p:cNvSpPr>
          <p:nvPr>
            <p:ph sz="quarter" idx="1"/>
          </p:nvPr>
        </p:nvSpPr>
        <p:spPr/>
        <p:txBody>
          <a:bodyPr>
            <a:normAutofit fontScale="92500" lnSpcReduction="10000"/>
          </a:bodyPr>
          <a:lstStyle/>
          <a:p>
            <a:pPr>
              <a:buNone/>
            </a:pPr>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Systematic review of qualitative studies on the experience of dementia</a:t>
            </a:r>
          </a:p>
          <a:p>
            <a:r>
              <a:rPr lang="en-US" dirty="0" smtClean="0">
                <a:ea typeface="ＭＳ Ｐゴシック" pitchFamily="1" charset="-128"/>
                <a:cs typeface="ＭＳ Ｐゴシック" pitchFamily="1" charset="-128"/>
              </a:rPr>
              <a:t>Focus on identification of factors that </a:t>
            </a:r>
            <a:r>
              <a:rPr lang="en-US" b="1" dirty="0" smtClean="0">
                <a:ea typeface="ＭＳ Ｐゴシック" pitchFamily="1" charset="-128"/>
                <a:cs typeface="ＭＳ Ｐゴシック" pitchFamily="1" charset="-128"/>
              </a:rPr>
              <a:t>persons with dementia</a:t>
            </a:r>
            <a:r>
              <a:rPr lang="en-US" dirty="0" smtClean="0">
                <a:ea typeface="ＭＳ Ｐゴシック" pitchFamily="1" charset="-128"/>
                <a:cs typeface="ＭＳ Ｐゴシック" pitchFamily="1" charset="-128"/>
              </a:rPr>
              <a:t> report as contributing to their quality of life and well-being</a:t>
            </a:r>
          </a:p>
          <a:p>
            <a:pPr lvl="1"/>
            <a:r>
              <a:rPr lang="en-US" dirty="0" smtClean="0">
                <a:ea typeface="ＭＳ Ｐゴシック" pitchFamily="1" charset="-128"/>
                <a:cs typeface="ＭＳ Ｐゴシック" pitchFamily="1" charset="-128"/>
              </a:rPr>
              <a:t>Identify quality of life domains and predictors</a:t>
            </a:r>
          </a:p>
          <a:p>
            <a:pPr lvl="1"/>
            <a:r>
              <a:rPr lang="en-US" dirty="0" smtClean="0">
                <a:ea typeface="ＭＳ Ｐゴシック" pitchFamily="1" charset="-128"/>
                <a:cs typeface="ＭＳ Ｐゴシック" pitchFamily="1" charset="-128"/>
              </a:rPr>
              <a:t>Delineate relationships</a:t>
            </a:r>
          </a:p>
          <a:p>
            <a:pPr lvl="1"/>
            <a:r>
              <a:rPr lang="en-US" dirty="0" smtClean="0">
                <a:ea typeface="ＭＳ Ｐゴシック" pitchFamily="1" charset="-128"/>
                <a:cs typeface="ＭＳ Ｐゴシック" pitchFamily="1" charset="-128"/>
              </a:rPr>
              <a:t>Consider how domains/predictors may shift over the course of the disease</a:t>
            </a:r>
          </a:p>
          <a:p>
            <a:pPr lvl="1"/>
            <a:r>
              <a:rPr lang="en-US" dirty="0" smtClean="0">
                <a:ea typeface="ＭＳ Ｐゴシック" pitchFamily="1" charset="-128"/>
                <a:cs typeface="ＭＳ Ｐゴシック" pitchFamily="1" charset="-128"/>
              </a:rPr>
              <a:t>Compare/contrast with other quality of life </a:t>
            </a:r>
            <a:r>
              <a:rPr lang="en-US" dirty="0" smtClean="0">
                <a:ea typeface="ＭＳ Ｐゴシック" pitchFamily="1" charset="-128"/>
                <a:cs typeface="ＭＳ Ｐゴシック" pitchFamily="1" charset="-128"/>
              </a:rPr>
              <a:t>theory that is derived from the standpoint of the person with dementia</a:t>
            </a:r>
            <a:endParaRPr lang="en-US" dirty="0" smtClean="0">
              <a:ea typeface="ＭＳ Ｐゴシック" pitchFamily="1" charset="-128"/>
              <a:cs typeface="ＭＳ Ｐゴシック" pitchFamily="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sz="quarter" idx="1"/>
          </p:nvPr>
        </p:nvSpPr>
        <p:spPr/>
        <p:txBody>
          <a:bodyPr/>
          <a:lstStyle/>
          <a:p>
            <a:pPr>
              <a:buNone/>
            </a:pPr>
            <a:r>
              <a:rPr lang="en-US" b="1" dirty="0" smtClean="0"/>
              <a:t>Supervisors:</a:t>
            </a:r>
          </a:p>
          <a:p>
            <a:pPr>
              <a:buNone/>
            </a:pPr>
            <a:r>
              <a:rPr lang="en-US" dirty="0" smtClean="0"/>
              <a:t> Dr. Kimberly Fraser &amp; Dr. Wendy </a:t>
            </a:r>
            <a:r>
              <a:rPr lang="en-US" dirty="0" err="1" smtClean="0"/>
              <a:t>Duggleby</a:t>
            </a:r>
            <a:endParaRPr lang="en-US" b="1" dirty="0" smtClean="0"/>
          </a:p>
          <a:p>
            <a:pPr>
              <a:buNone/>
            </a:pPr>
            <a:r>
              <a:rPr lang="en-US" b="1" dirty="0" smtClean="0"/>
              <a:t>Funding:</a:t>
            </a:r>
          </a:p>
          <a:p>
            <a:pPr>
              <a:buNone/>
            </a:pPr>
            <a:endParaRPr lang="en-US" dirty="0"/>
          </a:p>
        </p:txBody>
      </p:sp>
      <p:pic>
        <p:nvPicPr>
          <p:cNvPr id="4" name="Picture 3" descr="KT logo.gif"/>
          <p:cNvPicPr>
            <a:picLocks noChangeAspect="1"/>
          </p:cNvPicPr>
          <p:nvPr/>
        </p:nvPicPr>
        <p:blipFill>
          <a:blip r:embed="rId2"/>
          <a:stretch>
            <a:fillRect/>
          </a:stretch>
        </p:blipFill>
        <p:spPr>
          <a:xfrm>
            <a:off x="5302065" y="4111022"/>
            <a:ext cx="3384735" cy="1749217"/>
          </a:xfrm>
          <a:prstGeom prst="rect">
            <a:avLst/>
          </a:prstGeom>
        </p:spPr>
      </p:pic>
      <p:pic>
        <p:nvPicPr>
          <p:cNvPr id="5" name="Picture 4" descr="AIHS logo.jpg"/>
          <p:cNvPicPr>
            <a:picLocks noChangeAspect="1"/>
          </p:cNvPicPr>
          <p:nvPr/>
        </p:nvPicPr>
        <p:blipFill>
          <a:blip r:embed="rId3"/>
          <a:stretch>
            <a:fillRect/>
          </a:stretch>
        </p:blipFill>
        <p:spPr>
          <a:xfrm>
            <a:off x="806952" y="4422870"/>
            <a:ext cx="3316224" cy="1639824"/>
          </a:xfrm>
          <a:prstGeom prst="rect">
            <a:avLst/>
          </a:prstGeom>
        </p:spPr>
      </p:pic>
      <p:pic>
        <p:nvPicPr>
          <p:cNvPr id="6" name="Picture 5" descr="CIHR logo.png"/>
          <p:cNvPicPr>
            <a:picLocks noChangeAspect="1"/>
          </p:cNvPicPr>
          <p:nvPr/>
        </p:nvPicPr>
        <p:blipFill>
          <a:blip r:embed="rId4"/>
          <a:stretch>
            <a:fillRect/>
          </a:stretch>
        </p:blipFill>
        <p:spPr>
          <a:xfrm>
            <a:off x="2418790" y="1448717"/>
            <a:ext cx="5568828" cy="410095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en-US" dirty="0" smtClean="0">
                <a:ea typeface="+mj-ea"/>
                <a:cs typeface="+mj-cs"/>
              </a:rPr>
              <a:t>Model</a:t>
            </a:r>
            <a:r>
              <a:rPr lang="en-US" dirty="0" smtClean="0"/>
              <a:t> </a:t>
            </a:r>
            <a:r>
              <a:rPr lang="en-US" dirty="0" smtClean="0">
                <a:ea typeface="+mj-ea"/>
                <a:cs typeface="+mj-cs"/>
              </a:rPr>
              <a:t>testing</a:t>
            </a:r>
          </a:p>
        </p:txBody>
      </p:sp>
      <p:sp>
        <p:nvSpPr>
          <p:cNvPr id="32771" name="Content Placeholder 2"/>
          <p:cNvSpPr>
            <a:spLocks noGrp="1"/>
          </p:cNvSpPr>
          <p:nvPr>
            <p:ph sz="quarter" idx="1"/>
          </p:nvPr>
        </p:nvSpPr>
        <p:spPr>
          <a:xfrm>
            <a:off x="906463" y="1055668"/>
            <a:ext cx="7577137" cy="3840162"/>
          </a:xfrm>
        </p:spPr>
        <p:txBody>
          <a:bodyPr>
            <a:noAutofit/>
          </a:bodyPr>
          <a:lstStyle/>
          <a:p>
            <a:pPr eaLnBrk="1" hangingPunct="1">
              <a:buFont typeface="Wingdings" charset="2"/>
              <a:buNone/>
              <a:defRPr/>
            </a:pPr>
            <a:endParaRPr lang="en-GB" sz="3200" dirty="0" smtClean="0"/>
          </a:p>
          <a:p>
            <a:pPr eaLnBrk="1" hangingPunct="1">
              <a:buFont typeface="Wingdings" charset="2"/>
              <a:buChar char="n"/>
              <a:defRPr/>
            </a:pPr>
            <a:r>
              <a:rPr lang="en-GB" sz="3200" dirty="0" smtClean="0"/>
              <a:t>Identify the RAI data elements that can be considered as indicators of each construct</a:t>
            </a:r>
          </a:p>
          <a:p>
            <a:pPr eaLnBrk="1" hangingPunct="1">
              <a:buFont typeface="Wingdings" charset="2"/>
              <a:buChar char="n"/>
              <a:defRPr/>
            </a:pPr>
            <a:r>
              <a:rPr lang="en-GB" sz="3200" dirty="0" smtClean="0"/>
              <a:t>Request RAI data from CIHI</a:t>
            </a:r>
            <a:endParaRPr lang="en-GB" sz="3200" dirty="0" smtClean="0"/>
          </a:p>
          <a:p>
            <a:pPr eaLnBrk="1" hangingPunct="1">
              <a:buFont typeface="Wingdings" charset="2"/>
              <a:buChar char="n"/>
              <a:defRPr/>
            </a:pPr>
            <a:r>
              <a:rPr lang="en-GB" sz="3200" dirty="0" smtClean="0"/>
              <a:t>Test </a:t>
            </a:r>
            <a:r>
              <a:rPr lang="en-GB" sz="3200" dirty="0" smtClean="0"/>
              <a:t>the theory using structural equation </a:t>
            </a:r>
            <a:r>
              <a:rPr lang="en-GB" sz="3200" dirty="0" err="1" smtClean="0"/>
              <a:t>modeling</a:t>
            </a:r>
            <a:r>
              <a:rPr lang="en-GB" sz="3200" dirty="0" smtClean="0"/>
              <a:t>: </a:t>
            </a:r>
            <a:r>
              <a:rPr lang="en-GB" sz="3200" b="1" dirty="0" smtClean="0"/>
              <a:t>does the data fit the theory?</a:t>
            </a:r>
          </a:p>
          <a:p>
            <a:pPr eaLnBrk="1" hangingPunct="1">
              <a:buFont typeface="Wingdings" charset="2"/>
              <a:buNone/>
              <a:defRPr/>
            </a:pPr>
            <a:endParaRPr lang="en-GB" sz="3200" dirty="0" smtClean="0"/>
          </a:p>
          <a:p>
            <a:pPr lvl="1" eaLnBrk="1" hangingPunct="1">
              <a:buFont typeface="Wingdings" charset="2"/>
              <a:buChar char="n"/>
              <a:defRPr/>
            </a:pPr>
            <a:endParaRPr lang="en-GB" sz="3200" dirty="0" smtClean="0"/>
          </a:p>
          <a:p>
            <a:pPr lvl="1" eaLnBrk="1" hangingPunct="1">
              <a:buFont typeface="Wingdings" charset="2"/>
              <a:buChar char="n"/>
              <a:defRPr/>
            </a:pPr>
            <a:endParaRPr lang="en-US" sz="3200" dirty="0" smtClean="0"/>
          </a:p>
          <a:p>
            <a:pPr eaLnBrk="1" hangingPunct="1">
              <a:buFont typeface="Wingdings" charset="2"/>
              <a:buChar char="n"/>
              <a:defRPr/>
            </a:pP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26788"/>
            <a:ext cx="7772400" cy="1143000"/>
          </a:xfrm>
        </p:spPr>
        <p:txBody>
          <a:bodyPr>
            <a:normAutofit fontScale="90000"/>
          </a:bodyPr>
          <a:lstStyle/>
          <a:p>
            <a:pPr eaLnBrk="1" fontAlgn="auto" hangingPunct="1">
              <a:spcAft>
                <a:spcPts val="0"/>
              </a:spcAft>
              <a:defRPr/>
            </a:pPr>
            <a:r>
              <a:rPr lang="en-US" sz="4000" dirty="0" smtClean="0">
                <a:ea typeface="+mj-ea"/>
                <a:cs typeface="+mj-cs"/>
              </a:rPr>
              <a:t>Example of </a:t>
            </a:r>
            <a:r>
              <a:rPr lang="en-US" sz="4000" dirty="0" smtClean="0"/>
              <a:t>SEM</a:t>
            </a:r>
            <a:r>
              <a:rPr lang="en-US" sz="4000" dirty="0" smtClean="0">
                <a:ea typeface="+mj-ea"/>
                <a:cs typeface="+mj-cs"/>
              </a:rPr>
              <a:t> </a:t>
            </a:r>
            <a:r>
              <a:rPr lang="en-US" sz="4000" dirty="0" smtClean="0"/>
              <a:t>displaying the linkage among domains important to quality of life</a:t>
            </a:r>
            <a:endParaRPr lang="en-US" sz="4000" dirty="0">
              <a:ea typeface="+mj-ea"/>
              <a:cs typeface="+mj-cs"/>
            </a:endParaRPr>
          </a:p>
        </p:txBody>
      </p:sp>
      <p:sp>
        <p:nvSpPr>
          <p:cNvPr id="5" name="TextBox 4"/>
          <p:cNvSpPr txBox="1"/>
          <p:nvPr/>
        </p:nvSpPr>
        <p:spPr>
          <a:xfrm>
            <a:off x="6894513" y="3349625"/>
            <a:ext cx="1924050" cy="584776"/>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sz="3200" dirty="0" err="1" smtClean="0"/>
              <a:t>Var</a:t>
            </a:r>
            <a:r>
              <a:rPr lang="en-US" sz="3200" dirty="0" smtClean="0"/>
              <a:t> 6</a:t>
            </a:r>
            <a:endParaRPr lang="en-US" sz="3200" dirty="0"/>
          </a:p>
        </p:txBody>
      </p:sp>
      <p:sp>
        <p:nvSpPr>
          <p:cNvPr id="6" name="TextBox 5"/>
          <p:cNvSpPr txBox="1"/>
          <p:nvPr/>
        </p:nvSpPr>
        <p:spPr>
          <a:xfrm>
            <a:off x="307975" y="3865563"/>
            <a:ext cx="2000250" cy="584200"/>
          </a:xfrm>
          <a:prstGeom prst="rect">
            <a:avLst/>
          </a:prstGeom>
        </p:spPr>
        <p:style>
          <a:lnRef idx="1">
            <a:schemeClr val="accent1"/>
          </a:lnRef>
          <a:fillRef idx="3">
            <a:schemeClr val="accent1"/>
          </a:fillRef>
          <a:effectRef idx="2">
            <a:schemeClr val="accent1"/>
          </a:effectRef>
          <a:fontRef idx="minor">
            <a:schemeClr val="lt1"/>
          </a:fontRef>
        </p:style>
        <p:txBody>
          <a:bodyPr>
            <a:prstTxWarp prst="textNoShape">
              <a:avLst/>
            </a:prstTxWarp>
            <a:spAutoFit/>
          </a:bodyPr>
          <a:lstStyle/>
          <a:p>
            <a:pPr>
              <a:defRPr/>
            </a:pPr>
            <a:r>
              <a:rPr lang="en-US" sz="3200" dirty="0" err="1" smtClean="0">
                <a:solidFill>
                  <a:srgbClr val="FFFFFF"/>
                </a:solidFill>
                <a:ea typeface="ＭＳ Ｐゴシック" charset="-128"/>
                <a:cs typeface="ＭＳ Ｐゴシック" charset="-128"/>
              </a:rPr>
              <a:t>Var</a:t>
            </a:r>
            <a:r>
              <a:rPr lang="en-US" sz="3200" dirty="0" smtClean="0">
                <a:solidFill>
                  <a:srgbClr val="FFFFFF"/>
                </a:solidFill>
                <a:ea typeface="ＭＳ Ｐゴシック" charset="-128"/>
                <a:cs typeface="ＭＳ Ｐゴシック" charset="-128"/>
              </a:rPr>
              <a:t> </a:t>
            </a:r>
            <a:r>
              <a:rPr lang="en-US" sz="3200" dirty="0">
                <a:solidFill>
                  <a:srgbClr val="FFFFFF"/>
                </a:solidFill>
                <a:ea typeface="ＭＳ Ｐゴシック" charset="-128"/>
                <a:cs typeface="ＭＳ Ｐゴシック" charset="-128"/>
              </a:rPr>
              <a:t>1</a:t>
            </a:r>
          </a:p>
        </p:txBody>
      </p:sp>
      <p:sp>
        <p:nvSpPr>
          <p:cNvPr id="7" name="TextBox 6"/>
          <p:cNvSpPr txBox="1"/>
          <p:nvPr/>
        </p:nvSpPr>
        <p:spPr>
          <a:xfrm>
            <a:off x="5143500" y="2400300"/>
            <a:ext cx="2003425" cy="5842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n-US" sz="3200" dirty="0" err="1" smtClean="0"/>
              <a:t>Var</a:t>
            </a:r>
            <a:r>
              <a:rPr lang="en-US" sz="3200" dirty="0" smtClean="0"/>
              <a:t> </a:t>
            </a:r>
            <a:r>
              <a:rPr lang="en-US" sz="3200" dirty="0"/>
              <a:t>5</a:t>
            </a:r>
          </a:p>
        </p:txBody>
      </p:sp>
      <p:sp>
        <p:nvSpPr>
          <p:cNvPr id="8" name="TextBox 7"/>
          <p:cNvSpPr txBox="1"/>
          <p:nvPr/>
        </p:nvSpPr>
        <p:spPr>
          <a:xfrm>
            <a:off x="5594350" y="4691063"/>
            <a:ext cx="2003425" cy="5842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n-US" sz="3200" dirty="0" err="1" smtClean="0"/>
              <a:t>Var</a:t>
            </a:r>
            <a:r>
              <a:rPr lang="en-US" sz="3200" dirty="0" smtClean="0"/>
              <a:t> </a:t>
            </a:r>
            <a:r>
              <a:rPr lang="en-US" sz="3200" dirty="0"/>
              <a:t>4</a:t>
            </a:r>
          </a:p>
        </p:txBody>
      </p:sp>
      <p:sp>
        <p:nvSpPr>
          <p:cNvPr id="9" name="TextBox 8"/>
          <p:cNvSpPr txBox="1"/>
          <p:nvPr/>
        </p:nvSpPr>
        <p:spPr>
          <a:xfrm>
            <a:off x="2524125" y="2470150"/>
            <a:ext cx="2000250" cy="5842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n-US" sz="3200" dirty="0" err="1" smtClean="0"/>
              <a:t>Var</a:t>
            </a:r>
            <a:r>
              <a:rPr lang="en-US" sz="3200" dirty="0" smtClean="0"/>
              <a:t> </a:t>
            </a:r>
            <a:r>
              <a:rPr lang="en-US" sz="3200" dirty="0"/>
              <a:t>3</a:t>
            </a:r>
          </a:p>
        </p:txBody>
      </p:sp>
      <p:sp>
        <p:nvSpPr>
          <p:cNvPr id="10" name="TextBox 9"/>
          <p:cNvSpPr txBox="1"/>
          <p:nvPr/>
        </p:nvSpPr>
        <p:spPr>
          <a:xfrm>
            <a:off x="2476500" y="4756150"/>
            <a:ext cx="2003425" cy="5842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defRPr/>
            </a:pPr>
            <a:r>
              <a:rPr lang="en-US" sz="3200" dirty="0" err="1" smtClean="0"/>
              <a:t>Var</a:t>
            </a:r>
            <a:r>
              <a:rPr lang="en-US" sz="3200" dirty="0" smtClean="0"/>
              <a:t> </a:t>
            </a:r>
            <a:r>
              <a:rPr lang="en-US" sz="3200" dirty="0"/>
              <a:t>2</a:t>
            </a:r>
          </a:p>
        </p:txBody>
      </p:sp>
      <p:cxnSp>
        <p:nvCxnSpPr>
          <p:cNvPr id="12" name="Straight Arrow Connector 11"/>
          <p:cNvCxnSpPr/>
          <p:nvPr/>
        </p:nvCxnSpPr>
        <p:spPr>
          <a:xfrm flipV="1">
            <a:off x="5916613" y="3865563"/>
            <a:ext cx="782637" cy="669925"/>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643438" y="4829175"/>
            <a:ext cx="735012" cy="1588"/>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524375" y="2692400"/>
            <a:ext cx="619125" cy="0"/>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5400000">
            <a:off x="2877344" y="3774282"/>
            <a:ext cx="1349375" cy="1587"/>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1657350" y="2876550"/>
            <a:ext cx="819150" cy="765175"/>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7146925" y="2733675"/>
            <a:ext cx="744538" cy="366713"/>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Dissemination</a:t>
            </a:r>
            <a:endParaRPr lang="en-US" dirty="0"/>
          </a:p>
        </p:txBody>
      </p:sp>
      <p:sp>
        <p:nvSpPr>
          <p:cNvPr id="38915" name="Content Placeholder 2"/>
          <p:cNvSpPr>
            <a:spLocks noGrp="1"/>
          </p:cNvSpPr>
          <p:nvPr>
            <p:ph sz="quarter" idx="1"/>
          </p:nvPr>
        </p:nvSpPr>
        <p:spPr/>
        <p:txBody>
          <a:bodyPr>
            <a:normAutofit/>
          </a:bodyPr>
          <a:lstStyle/>
          <a:p>
            <a:r>
              <a:rPr lang="en-US" dirty="0" smtClean="0">
                <a:ea typeface="ＭＳ Ｐゴシック" pitchFamily="1" charset="-128"/>
                <a:cs typeface="ＭＳ Ｐゴシック" pitchFamily="1" charset="-128"/>
              </a:rPr>
              <a:t>Publish from meta-synthesis and model testing; Present at national and international conferences</a:t>
            </a:r>
          </a:p>
          <a:p>
            <a:r>
              <a:rPr lang="en-US" dirty="0" smtClean="0">
                <a:ea typeface="ＭＳ Ｐゴシック" pitchFamily="1" charset="-128"/>
                <a:cs typeface="ＭＳ Ｐゴシック" pitchFamily="1" charset="-128"/>
              </a:rPr>
              <a:t>Recruit decision-makers and care providers from at least 2 different LTC settings in Edmonton, Alberta to form a clinical advisory group that will: </a:t>
            </a:r>
          </a:p>
          <a:p>
            <a:pPr lvl="1"/>
            <a:r>
              <a:rPr lang="en-US" dirty="0" smtClean="0"/>
              <a:t>Provide critical feedback on the research findings </a:t>
            </a:r>
          </a:p>
          <a:p>
            <a:pPr lvl="1"/>
            <a:r>
              <a:rPr lang="en-US" dirty="0" smtClean="0"/>
              <a:t>Disseminate selected research findings into their clinical settings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Potential impact</a:t>
            </a:r>
            <a:endParaRPr lang="en-US" dirty="0">
              <a:ea typeface="+mj-ea"/>
              <a:cs typeface="+mj-cs"/>
            </a:endParaRPr>
          </a:p>
        </p:txBody>
      </p:sp>
      <p:sp>
        <p:nvSpPr>
          <p:cNvPr id="40963" name="Content Placeholder 2"/>
          <p:cNvSpPr>
            <a:spLocks noGrp="1"/>
          </p:cNvSpPr>
          <p:nvPr>
            <p:ph sz="quarter" idx="1"/>
          </p:nvPr>
        </p:nvSpPr>
        <p:spPr>
          <a:xfrm>
            <a:off x="881063" y="1680512"/>
            <a:ext cx="7602537" cy="3840163"/>
          </a:xfrm>
        </p:spPr>
        <p:txBody>
          <a:bodyPr>
            <a:normAutofit/>
          </a:bodyPr>
          <a:lstStyle/>
          <a:p>
            <a:pPr eaLnBrk="1" hangingPunct="1"/>
            <a:r>
              <a:rPr lang="en-US" sz="2600" dirty="0" smtClean="0">
                <a:ea typeface="ＭＳ Ｐゴシック" pitchFamily="1" charset="-128"/>
                <a:cs typeface="ＭＳ Ｐゴシック" pitchFamily="1" charset="-128"/>
              </a:rPr>
              <a:t>Mapping </a:t>
            </a:r>
            <a:r>
              <a:rPr lang="en-US" sz="2600" dirty="0" smtClean="0">
                <a:ea typeface="ＭＳ Ｐゴシック" pitchFamily="1" charset="-128"/>
                <a:cs typeface="ＭＳ Ｐゴシック" pitchFamily="1" charset="-128"/>
              </a:rPr>
              <a:t>RAI</a:t>
            </a:r>
            <a:r>
              <a:rPr lang="en-US" dirty="0" smtClean="0">
                <a:ea typeface="ＭＳ Ｐゴシック" pitchFamily="1" charset="-128"/>
                <a:cs typeface="ＭＳ Ｐゴシック" pitchFamily="1" charset="-128"/>
              </a:rPr>
              <a:t> 2.0</a:t>
            </a:r>
            <a:r>
              <a:rPr lang="en-US" dirty="0" smtClean="0">
                <a:ea typeface="ＭＳ Ｐゴシック" pitchFamily="1" charset="-128"/>
                <a:cs typeface="ＭＳ Ｐゴシック" pitchFamily="1" charset="-128"/>
              </a:rPr>
              <a:t> </a:t>
            </a:r>
            <a:r>
              <a:rPr lang="en-US" sz="2600" dirty="0" smtClean="0">
                <a:ea typeface="ＭＳ Ｐゴシック" pitchFamily="1" charset="-128"/>
                <a:cs typeface="ＭＳ Ｐゴシック" pitchFamily="1" charset="-128"/>
              </a:rPr>
              <a:t>quality indicators to quality of life </a:t>
            </a:r>
            <a:r>
              <a:rPr lang="en-US" sz="2600" dirty="0" smtClean="0">
                <a:ea typeface="ＭＳ Ｐゴシック" pitchFamily="1" charset="-128"/>
                <a:cs typeface="ＭＳ Ｐゴシック" pitchFamily="1" charset="-128"/>
              </a:rPr>
              <a:t>domains and predictors </a:t>
            </a:r>
            <a:r>
              <a:rPr lang="en-US" sz="2600" dirty="0" smtClean="0">
                <a:ea typeface="ＭＳ Ｐゴシック" pitchFamily="1" charset="-128"/>
                <a:cs typeface="ＭＳ Ｐゴシック" pitchFamily="1" charset="-128"/>
              </a:rPr>
              <a:t>may:</a:t>
            </a:r>
          </a:p>
          <a:p>
            <a:pPr lvl="1" eaLnBrk="1" hangingPunct="1"/>
            <a:r>
              <a:rPr lang="en-US" sz="2400" dirty="0" smtClean="0"/>
              <a:t>Identify indicator areas that have the greatest impact on resident quality of </a:t>
            </a:r>
            <a:r>
              <a:rPr lang="en-US" sz="2400" dirty="0" smtClean="0"/>
              <a:t>life</a:t>
            </a:r>
          </a:p>
          <a:p>
            <a:pPr lvl="1" eaLnBrk="1" hangingPunct="1"/>
            <a:r>
              <a:rPr lang="en-US" sz="2400" dirty="0" smtClean="0"/>
              <a:t>Make sense of</a:t>
            </a:r>
            <a:r>
              <a:rPr lang="en-US" sz="2400" dirty="0" smtClean="0"/>
              <a:t> </a:t>
            </a:r>
            <a:r>
              <a:rPr lang="en-US" dirty="0" err="1" smtClean="0"/>
              <a:t>QIs</a:t>
            </a:r>
            <a:r>
              <a:rPr lang="en-US" dirty="0" smtClean="0"/>
              <a:t> for decision-makers</a:t>
            </a:r>
            <a:r>
              <a:rPr lang="en-US" sz="2400" dirty="0" smtClean="0"/>
              <a:t>?</a:t>
            </a:r>
            <a:endParaRPr lang="en-US" sz="2400" dirty="0" smtClean="0"/>
          </a:p>
          <a:p>
            <a:pPr lvl="1" eaLnBrk="1" hangingPunct="1"/>
            <a:r>
              <a:rPr lang="en-US" sz="2600" dirty="0" smtClean="0"/>
              <a:t>Facilitate use of</a:t>
            </a:r>
            <a:r>
              <a:rPr lang="en-US" sz="2600" dirty="0" smtClean="0"/>
              <a:t> QI information?</a:t>
            </a:r>
            <a:endParaRPr lang="en-US" sz="2600" dirty="0" smtClean="0"/>
          </a:p>
          <a:p>
            <a:pPr lvl="1" eaLnBrk="1" hangingPunct="1"/>
            <a:r>
              <a:rPr lang="en-US" sz="2600" dirty="0" smtClean="0"/>
              <a:t>Improve </a:t>
            </a:r>
            <a:r>
              <a:rPr lang="en-US" sz="2600" dirty="0" smtClean="0"/>
              <a:t>lives for residents in long term care?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a:t>
            </a:r>
            <a:endParaRPr lang="en-US" dirty="0"/>
          </a:p>
        </p:txBody>
      </p:sp>
      <p:pic>
        <p:nvPicPr>
          <p:cNvPr id="4" name="Content Placeholder 3"/>
          <p:cNvPicPr>
            <a:picLocks noGrp="1" noChangeAspect="1"/>
          </p:cNvPicPr>
          <p:nvPr>
            <p:ph sz="quarter" idx="1"/>
          </p:nvPr>
        </p:nvPicPr>
        <p:blipFill>
          <a:blip r:embed="rId2"/>
          <a:srcRect l="-10633" r="-10633"/>
          <a:stretch>
            <a:fillRect/>
          </a:stretch>
        </p:blip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40000" lnSpcReduction="20000"/>
          </a:bodyPr>
          <a:lstStyle/>
          <a:p>
            <a:pPr>
              <a:buNone/>
            </a:pPr>
            <a:r>
              <a:rPr lang="en-US" dirty="0" err="1" smtClean="0"/>
              <a:t>Arling</a:t>
            </a:r>
            <a:r>
              <a:rPr lang="en-US" dirty="0" smtClean="0"/>
              <a:t> G, Kane RL, Lewis T, Mueller C. Future development of nursing home quality indicators. Gerontologist. 2005 Apr;45(2):147-56. </a:t>
            </a:r>
          </a:p>
          <a:p>
            <a:pPr>
              <a:buNone/>
            </a:pPr>
            <a:r>
              <a:rPr lang="en-US" dirty="0" smtClean="0"/>
              <a:t> </a:t>
            </a:r>
            <a:r>
              <a:rPr lang="en-US" dirty="0" err="1" smtClean="0"/>
              <a:t>Berlowitz</a:t>
            </a:r>
            <a:r>
              <a:rPr lang="en-US" dirty="0" smtClean="0"/>
              <a:t> DR, Young GJ, Hickey EC, </a:t>
            </a:r>
            <a:r>
              <a:rPr lang="en-US" dirty="0" err="1" smtClean="0"/>
              <a:t>Saliba</a:t>
            </a:r>
            <a:r>
              <a:rPr lang="en-US" dirty="0" smtClean="0"/>
              <a:t> D, </a:t>
            </a:r>
            <a:r>
              <a:rPr lang="en-US" dirty="0" err="1" smtClean="0"/>
              <a:t>Mittman</a:t>
            </a:r>
            <a:r>
              <a:rPr lang="en-US" dirty="0" smtClean="0"/>
              <a:t> BS, </a:t>
            </a:r>
            <a:r>
              <a:rPr lang="en-US" dirty="0" err="1" smtClean="0"/>
              <a:t>Czarnowski</a:t>
            </a:r>
            <a:r>
              <a:rPr lang="en-US" dirty="0" smtClean="0"/>
              <a:t> E, et al. Quality improvement implementation in the nursing home. Health </a:t>
            </a:r>
            <a:r>
              <a:rPr lang="en-US" dirty="0" err="1" smtClean="0"/>
              <a:t>Serv</a:t>
            </a:r>
            <a:r>
              <a:rPr lang="en-US" dirty="0" smtClean="0"/>
              <a:t> Res. 2003 02;38(1):65-83. </a:t>
            </a:r>
          </a:p>
          <a:p>
            <a:pPr>
              <a:buNone/>
            </a:pPr>
            <a:r>
              <a:rPr lang="en-US" dirty="0" err="1" smtClean="0"/>
              <a:t>Brod</a:t>
            </a:r>
            <a:r>
              <a:rPr lang="en-US" dirty="0" smtClean="0"/>
              <a:t> M, Stewart AL, Sands L, Walton P. Conceptualization and measurement of quality of life in dementia: The dementia quality of life instrument (</a:t>
            </a:r>
            <a:r>
              <a:rPr lang="en-US" dirty="0" err="1" smtClean="0"/>
              <a:t>DQoL</a:t>
            </a:r>
            <a:r>
              <a:rPr lang="en-US" dirty="0" smtClean="0"/>
              <a:t>). Gerontologist. 1999 Feb;39(1):25-35. </a:t>
            </a:r>
          </a:p>
          <a:p>
            <a:pPr>
              <a:buNone/>
            </a:pPr>
            <a:r>
              <a:rPr lang="en-US" dirty="0" smtClean="0"/>
              <a:t>Gibson MC, Carter MW, </a:t>
            </a:r>
            <a:r>
              <a:rPr lang="en-US" dirty="0" err="1" smtClean="0"/>
              <a:t>Helmes</a:t>
            </a:r>
            <a:r>
              <a:rPr lang="en-US" dirty="0" smtClean="0"/>
              <a:t> E, Edberg AK. Principles of good care for long-term care facilities. </a:t>
            </a:r>
            <a:r>
              <a:rPr lang="en-US" dirty="0" err="1" smtClean="0"/>
              <a:t>Int</a:t>
            </a:r>
            <a:r>
              <a:rPr lang="en-US" dirty="0" smtClean="0"/>
              <a:t> </a:t>
            </a:r>
            <a:r>
              <a:rPr lang="en-US" dirty="0" err="1" smtClean="0"/>
              <a:t>Psychogeriatr</a:t>
            </a:r>
            <a:r>
              <a:rPr lang="en-US" dirty="0" smtClean="0"/>
              <a:t>. 2010 11;22(7):1072-83. </a:t>
            </a:r>
          </a:p>
          <a:p>
            <a:pPr>
              <a:buNone/>
            </a:pPr>
            <a:r>
              <a:rPr lang="en-US" dirty="0" err="1" smtClean="0"/>
              <a:t>Grando</a:t>
            </a:r>
            <a:r>
              <a:rPr lang="en-US" dirty="0" smtClean="0"/>
              <a:t> VT, </a:t>
            </a:r>
            <a:r>
              <a:rPr lang="en-US" dirty="0" err="1" smtClean="0"/>
              <a:t>Rantz</a:t>
            </a:r>
            <a:r>
              <a:rPr lang="en-US" dirty="0" smtClean="0"/>
              <a:t> MJ, Maas M. Nursing home staff's views on quality improvement interventions: A follow-up study. J </a:t>
            </a:r>
            <a:r>
              <a:rPr lang="en-US" dirty="0" err="1" smtClean="0"/>
              <a:t>Gerontol</a:t>
            </a:r>
            <a:r>
              <a:rPr lang="en-US" dirty="0" smtClean="0"/>
              <a:t> </a:t>
            </a:r>
            <a:r>
              <a:rPr lang="en-US" dirty="0" err="1" smtClean="0"/>
              <a:t>Nurs</a:t>
            </a:r>
            <a:r>
              <a:rPr lang="en-US" dirty="0" smtClean="0"/>
              <a:t>. 2007 Jan;33(1):40-7. </a:t>
            </a:r>
          </a:p>
          <a:p>
            <a:pPr>
              <a:buNone/>
            </a:pPr>
            <a:r>
              <a:rPr lang="en-US" dirty="0" smtClean="0"/>
              <a:t>Hawes C, Morris JN, Phillips CD, Fries BE, Murphy K, </a:t>
            </a:r>
            <a:r>
              <a:rPr lang="en-US" dirty="0" err="1" smtClean="0"/>
              <a:t>Mor</a:t>
            </a:r>
            <a:r>
              <a:rPr lang="en-US" dirty="0" smtClean="0"/>
              <a:t> V. Development of the nursing home resident assessment instrument in the USA. Age Ageing. 1997 02/;26:19-25. </a:t>
            </a:r>
          </a:p>
          <a:p>
            <a:pPr>
              <a:buNone/>
            </a:pPr>
            <a:r>
              <a:rPr lang="en-US" dirty="0" err="1" smtClean="0"/>
              <a:t>Hirdes</a:t>
            </a:r>
            <a:r>
              <a:rPr lang="en-US" dirty="0" smtClean="0"/>
              <a:t> JP, Mitchell L, Maxwell CCJ, White N. Beyond the ‘Iron Lungs of Gerontology’: Using evidence to shape the future of nursing homes in Canada. Canadian Journal on Aging 30(3), 371-90.</a:t>
            </a:r>
          </a:p>
          <a:p>
            <a:pPr>
              <a:buNone/>
            </a:pPr>
            <a:r>
              <a:rPr lang="en-US" dirty="0" smtClean="0"/>
              <a:t>Instruments [Internet].; 2007. Available from: </a:t>
            </a:r>
            <a:r>
              <a:rPr lang="en-US" u="sng" dirty="0" smtClean="0"/>
              <a:t>http://</a:t>
            </a:r>
            <a:r>
              <a:rPr lang="en-US" u="sng" dirty="0" err="1" smtClean="0"/>
              <a:t>www.interrai.org/section/view/?fnode</a:t>
            </a:r>
            <a:r>
              <a:rPr lang="en-US" u="sng" dirty="0" smtClean="0"/>
              <a:t>=38</a:t>
            </a:r>
            <a:r>
              <a:rPr lang="en-US" dirty="0" smtClean="0"/>
              <a:t>. </a:t>
            </a:r>
          </a:p>
          <a:p>
            <a:pPr>
              <a:buNone/>
            </a:pPr>
            <a:r>
              <a:rPr lang="en-US" dirty="0" smtClean="0"/>
              <a:t>Kane RA. Long-term care and a good quality of life: Bringing them closer together. Gerontologist. 2001 06;41(3):293-304. </a:t>
            </a:r>
          </a:p>
          <a:p>
            <a:pPr>
              <a:buNone/>
            </a:pPr>
            <a:r>
              <a:rPr lang="en-US" dirty="0" smtClean="0"/>
              <a:t>Kane RA, Kling KC, </a:t>
            </a:r>
            <a:r>
              <a:rPr lang="en-US" dirty="0" err="1" smtClean="0"/>
              <a:t>Bershadsky</a:t>
            </a:r>
            <a:r>
              <a:rPr lang="en-US" dirty="0" smtClean="0"/>
              <a:t> B, Kane RL, Giles K, </a:t>
            </a:r>
            <a:r>
              <a:rPr lang="en-US" dirty="0" err="1" smtClean="0"/>
              <a:t>Degenholtz</a:t>
            </a:r>
            <a:r>
              <a:rPr lang="en-US" dirty="0" smtClean="0"/>
              <a:t> HB, et al. Quality of life measures for nursing home residents. J </a:t>
            </a:r>
            <a:r>
              <a:rPr lang="en-US" dirty="0" err="1" smtClean="0"/>
              <a:t>Gerontol</a:t>
            </a:r>
            <a:r>
              <a:rPr lang="en-US" dirty="0" smtClean="0"/>
              <a:t> A </a:t>
            </a:r>
            <a:r>
              <a:rPr lang="en-US" dirty="0" err="1" smtClean="0"/>
              <a:t>Biol</a:t>
            </a:r>
            <a:r>
              <a:rPr lang="en-US" dirty="0" smtClean="0"/>
              <a:t> </a:t>
            </a:r>
            <a:r>
              <a:rPr lang="en-US" dirty="0" err="1" smtClean="0"/>
              <a:t>Sci</a:t>
            </a:r>
            <a:r>
              <a:rPr lang="en-US" dirty="0" smtClean="0"/>
              <a:t> Med Sci. 2003 Mar;58(3):240-8. </a:t>
            </a:r>
          </a:p>
          <a:p>
            <a:pPr>
              <a:buNone/>
            </a:pPr>
            <a:r>
              <a:rPr lang="en-US" dirty="0" smtClean="0"/>
              <a:t>Kane RL. Assuring quality in nursing home care. J Am </a:t>
            </a:r>
            <a:r>
              <a:rPr lang="en-US" dirty="0" err="1" smtClean="0"/>
              <a:t>Geriatr</a:t>
            </a:r>
            <a:r>
              <a:rPr lang="en-US" dirty="0" smtClean="0"/>
              <a:t> Soc. 1998 Feb;46(2):232-7. </a:t>
            </a:r>
          </a:p>
          <a:p>
            <a:pPr>
              <a:buNone/>
            </a:pPr>
            <a:r>
              <a:rPr lang="en-US" dirty="0" err="1" smtClean="0"/>
              <a:t>Kwasky</a:t>
            </a:r>
            <a:r>
              <a:rPr lang="en-US" dirty="0" smtClean="0"/>
              <a:t> AN, Harrison BE, </a:t>
            </a:r>
            <a:r>
              <a:rPr lang="en-US" dirty="0" err="1" smtClean="0"/>
              <a:t>Whall</a:t>
            </a:r>
            <a:r>
              <a:rPr lang="en-US" dirty="0" smtClean="0"/>
              <a:t> AL. Quality of life and dementia: An integrated review of the literature. Alzheimer's Care Today. 2010;11(3):186-95. </a:t>
            </a:r>
          </a:p>
          <a:p>
            <a:pPr>
              <a:buNone/>
            </a:pPr>
            <a:r>
              <a:rPr lang="en-US" dirty="0" err="1" smtClean="0"/>
              <a:t>Mor</a:t>
            </a:r>
            <a:r>
              <a:rPr lang="en-US" dirty="0" smtClean="0"/>
              <a:t> V. Defining and measuring quality outcomes in long-term care... includes discussion. J AM MED DIR ASSOC. 2006 10;7(8):532-40. </a:t>
            </a:r>
          </a:p>
          <a:p>
            <a:pPr>
              <a:buNone/>
            </a:pPr>
            <a:r>
              <a:rPr lang="en-US" dirty="0" err="1" smtClean="0"/>
              <a:t>Mor</a:t>
            </a:r>
            <a:r>
              <a:rPr lang="en-US" dirty="0" smtClean="0"/>
              <a:t> V. Improving the quality of long-term care with better information. Milbank Q. 2005;83(3):333-64.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40000" lnSpcReduction="20000"/>
          </a:bodyPr>
          <a:lstStyle/>
          <a:p>
            <a:pPr>
              <a:buNone/>
            </a:pPr>
            <a:r>
              <a:rPr lang="en-US" dirty="0" smtClean="0"/>
              <a:t>Morris JN, Hawes C, </a:t>
            </a:r>
            <a:r>
              <a:rPr lang="en-US" dirty="0" err="1" smtClean="0"/>
              <a:t>Mor</a:t>
            </a:r>
            <a:r>
              <a:rPr lang="en-US" dirty="0" smtClean="0"/>
              <a:t> V, Phillips C, Fries BE, </a:t>
            </a:r>
            <a:r>
              <a:rPr lang="en-US" dirty="0" err="1" smtClean="0"/>
              <a:t>Nonemaker</a:t>
            </a:r>
            <a:r>
              <a:rPr lang="en-US" dirty="0" smtClean="0"/>
              <a:t> S, et al. Resident assessment instrument (RAI) MDS 2.0 and </a:t>
            </a:r>
            <a:r>
              <a:rPr lang="en-US" dirty="0" err="1" smtClean="0"/>
              <a:t>RAPs</a:t>
            </a:r>
            <a:r>
              <a:rPr lang="en-US" dirty="0" smtClean="0"/>
              <a:t> </a:t>
            </a:r>
            <a:r>
              <a:rPr lang="en-US" dirty="0" err="1" smtClean="0"/>
              <a:t>canadian</a:t>
            </a:r>
            <a:r>
              <a:rPr lang="en-US" dirty="0" smtClean="0"/>
              <a:t> version user's manual 2nd edition. In press 2005. </a:t>
            </a:r>
          </a:p>
          <a:p>
            <a:pPr>
              <a:buNone/>
            </a:pPr>
            <a:r>
              <a:rPr lang="en-US" dirty="0" smtClean="0"/>
              <a:t>Phillips CD, Hawes C, Lieberman T, </a:t>
            </a:r>
            <a:r>
              <a:rPr lang="en-US" dirty="0" err="1" smtClean="0"/>
              <a:t>Koren</a:t>
            </a:r>
            <a:r>
              <a:rPr lang="en-US" dirty="0" smtClean="0"/>
              <a:t> MJ. Where should momma go? current nursing home performance measurement strategies and a less ambitious approach. BMC Health </a:t>
            </a:r>
            <a:r>
              <a:rPr lang="en-US" dirty="0" err="1" smtClean="0"/>
              <a:t>Serv</a:t>
            </a:r>
            <a:r>
              <a:rPr lang="en-US" dirty="0" smtClean="0"/>
              <a:t> Res. 2007;7:93. </a:t>
            </a:r>
          </a:p>
          <a:p>
            <a:pPr>
              <a:buNone/>
            </a:pPr>
            <a:r>
              <a:rPr lang="en-US" dirty="0" err="1" smtClean="0"/>
              <a:t>Popejoy</a:t>
            </a:r>
            <a:r>
              <a:rPr lang="en-US" dirty="0" smtClean="0"/>
              <a:t> LL, </a:t>
            </a:r>
            <a:r>
              <a:rPr lang="en-US" dirty="0" err="1" smtClean="0"/>
              <a:t>Rantz</a:t>
            </a:r>
            <a:r>
              <a:rPr lang="en-US" dirty="0" smtClean="0"/>
              <a:t> MJ, Conn V, </a:t>
            </a:r>
            <a:r>
              <a:rPr lang="en-US" dirty="0" err="1" smtClean="0"/>
              <a:t>Wipke-Tevis</a:t>
            </a:r>
            <a:r>
              <a:rPr lang="en-US" dirty="0" smtClean="0"/>
              <a:t> D, </a:t>
            </a:r>
            <a:r>
              <a:rPr lang="en-US" dirty="0" err="1" smtClean="0"/>
              <a:t>Grando</a:t>
            </a:r>
            <a:r>
              <a:rPr lang="en-US" dirty="0" smtClean="0"/>
              <a:t> VT, Porter R. Improving quality of care in nursing facilities: </a:t>
            </a:r>
            <a:r>
              <a:rPr lang="en-US" dirty="0" err="1" smtClean="0"/>
              <a:t>Gerontological</a:t>
            </a:r>
            <a:r>
              <a:rPr lang="en-US" dirty="0" smtClean="0"/>
              <a:t> clinical nurse specialist as research nurse consultant. J </a:t>
            </a:r>
            <a:r>
              <a:rPr lang="en-US" dirty="0" err="1" smtClean="0"/>
              <a:t>Gerontol</a:t>
            </a:r>
            <a:r>
              <a:rPr lang="en-US" dirty="0" smtClean="0"/>
              <a:t> </a:t>
            </a:r>
            <a:r>
              <a:rPr lang="en-US" dirty="0" err="1" smtClean="0"/>
              <a:t>Nurs</a:t>
            </a:r>
            <a:r>
              <a:rPr lang="en-US" dirty="0" smtClean="0"/>
              <a:t>. 2000 04;26(4):6-13. </a:t>
            </a:r>
          </a:p>
          <a:p>
            <a:pPr>
              <a:buNone/>
            </a:pPr>
            <a:r>
              <a:rPr lang="en-US" dirty="0" err="1" smtClean="0"/>
              <a:t>Rantz</a:t>
            </a:r>
            <a:r>
              <a:rPr lang="en-US" dirty="0" smtClean="0"/>
              <a:t> MJ, </a:t>
            </a:r>
            <a:r>
              <a:rPr lang="en-US" dirty="0" err="1" smtClean="0"/>
              <a:t>Popejoy</a:t>
            </a:r>
            <a:r>
              <a:rPr lang="en-US" dirty="0" smtClean="0"/>
              <a:t> L, </a:t>
            </a:r>
            <a:r>
              <a:rPr lang="en-US" dirty="0" err="1" smtClean="0"/>
              <a:t>Petroski</a:t>
            </a:r>
            <a:r>
              <a:rPr lang="en-US" dirty="0" smtClean="0"/>
              <a:t> GF, Madsen RW, </a:t>
            </a:r>
            <a:r>
              <a:rPr lang="en-US" dirty="0" err="1" smtClean="0"/>
              <a:t>Mehr</a:t>
            </a:r>
            <a:r>
              <a:rPr lang="en-US" dirty="0" smtClean="0"/>
              <a:t> DR, </a:t>
            </a:r>
            <a:r>
              <a:rPr lang="en-US" dirty="0" err="1" smtClean="0"/>
              <a:t>Zwygart-Stauffacher</a:t>
            </a:r>
            <a:r>
              <a:rPr lang="en-US" dirty="0" smtClean="0"/>
              <a:t> M, et al. Practice concepts. randomized clinical trial of a quality improvement intervention in nursing homes. Gerontologist. 2001 08;41(4):525-38. </a:t>
            </a:r>
          </a:p>
          <a:p>
            <a:pPr>
              <a:buNone/>
            </a:pPr>
            <a:r>
              <a:rPr lang="en-US" dirty="0" err="1" smtClean="0"/>
              <a:t>Rantz</a:t>
            </a:r>
            <a:r>
              <a:rPr lang="en-US" dirty="0" smtClean="0"/>
              <a:t> MJ, </a:t>
            </a:r>
            <a:r>
              <a:rPr lang="en-US" dirty="0" err="1" smtClean="0"/>
              <a:t>Popejoy</a:t>
            </a:r>
            <a:r>
              <a:rPr lang="en-US" dirty="0" smtClean="0"/>
              <a:t> L, </a:t>
            </a:r>
            <a:r>
              <a:rPr lang="en-US" dirty="0" err="1" smtClean="0"/>
              <a:t>Zwygart-Stauffacher</a:t>
            </a:r>
            <a:r>
              <a:rPr lang="en-US" dirty="0" smtClean="0"/>
              <a:t> M, </a:t>
            </a:r>
            <a:r>
              <a:rPr lang="en-US" dirty="0" err="1" smtClean="0"/>
              <a:t>Wipke-Tevis</a:t>
            </a:r>
            <a:r>
              <a:rPr lang="en-US" dirty="0" smtClean="0"/>
              <a:t> D, </a:t>
            </a:r>
            <a:r>
              <a:rPr lang="en-US" dirty="0" err="1" smtClean="0"/>
              <a:t>Grando</a:t>
            </a:r>
            <a:r>
              <a:rPr lang="en-US" dirty="0" smtClean="0"/>
              <a:t> VT. Minimum data set and resident assessment instrument: Can using standardized assessment improve clinical practice and outcomes of care? J </a:t>
            </a:r>
            <a:r>
              <a:rPr lang="en-US" dirty="0" err="1" smtClean="0"/>
              <a:t>Gerontol</a:t>
            </a:r>
            <a:r>
              <a:rPr lang="en-US" dirty="0" smtClean="0"/>
              <a:t> </a:t>
            </a:r>
            <a:r>
              <a:rPr lang="en-US" dirty="0" err="1" smtClean="0"/>
              <a:t>Nurs</a:t>
            </a:r>
            <a:r>
              <a:rPr lang="en-US" dirty="0" smtClean="0"/>
              <a:t>. 1999 06;25(6):35. </a:t>
            </a:r>
          </a:p>
          <a:p>
            <a:pPr>
              <a:buNone/>
            </a:pPr>
            <a:r>
              <a:rPr lang="en-US" dirty="0" smtClean="0"/>
              <a:t>Rycroft-Malone J, Seers K, </a:t>
            </a:r>
            <a:r>
              <a:rPr lang="en-US" dirty="0" err="1" smtClean="0"/>
              <a:t>Titchen</a:t>
            </a:r>
            <a:r>
              <a:rPr lang="en-US" dirty="0" smtClean="0"/>
              <a:t> A, Harvey G, </a:t>
            </a:r>
            <a:r>
              <a:rPr lang="en-US" dirty="0" err="1" smtClean="0"/>
              <a:t>Kitson</a:t>
            </a:r>
            <a:r>
              <a:rPr lang="en-US" dirty="0" smtClean="0"/>
              <a:t> A, McCormack B. What counts as evidence in evidence-based practice? J Adv </a:t>
            </a:r>
            <a:r>
              <a:rPr lang="en-US" dirty="0" err="1" smtClean="0"/>
              <a:t>Nurs</a:t>
            </a:r>
            <a:r>
              <a:rPr lang="en-US" dirty="0" smtClean="0"/>
              <a:t>. 2004 07;47(1):81-90. </a:t>
            </a:r>
          </a:p>
          <a:p>
            <a:pPr>
              <a:buNone/>
            </a:pPr>
            <a:r>
              <a:rPr lang="en-US" dirty="0" smtClean="0"/>
              <a:t>Sales AE, </a:t>
            </a:r>
            <a:r>
              <a:rPr lang="en-US" dirty="0" err="1" smtClean="0"/>
              <a:t>Bostrom</a:t>
            </a:r>
            <a:r>
              <a:rPr lang="en-US" dirty="0" smtClean="0"/>
              <a:t> AM, </a:t>
            </a:r>
            <a:r>
              <a:rPr lang="en-US" dirty="0" err="1" smtClean="0"/>
              <a:t>Bucknall</a:t>
            </a:r>
            <a:r>
              <a:rPr lang="en-US" dirty="0" smtClean="0"/>
              <a:t> T, Draper K, Fraser K, </a:t>
            </a:r>
            <a:r>
              <a:rPr lang="en-US" dirty="0" err="1" smtClean="0"/>
              <a:t>Schalm</a:t>
            </a:r>
            <a:r>
              <a:rPr lang="en-US" dirty="0" smtClean="0"/>
              <a:t> C, et al. The use of data for process and quality improvement in long-term care and home care: A systematic review of the literature. J Am Med Dir Assoc. 2011 Feb 15. </a:t>
            </a:r>
          </a:p>
          <a:p>
            <a:pPr>
              <a:buNone/>
            </a:pPr>
            <a:r>
              <a:rPr lang="en-US" dirty="0" smtClean="0"/>
              <a:t>Sales AE, O’Rourke HM, Draper K, </a:t>
            </a:r>
            <a:r>
              <a:rPr lang="en-US" dirty="0" err="1" smtClean="0"/>
              <a:t>Teare</a:t>
            </a:r>
            <a:r>
              <a:rPr lang="en-US" dirty="0" smtClean="0"/>
              <a:t> G, Maxwell C. Prioritizing information for quality improvement using resident assessment instrument data: Experiences in one </a:t>
            </a:r>
            <a:r>
              <a:rPr lang="en-US" dirty="0" err="1" smtClean="0"/>
              <a:t>canadian</a:t>
            </a:r>
            <a:r>
              <a:rPr lang="en-US" dirty="0" smtClean="0"/>
              <a:t> province. Healthcare Policy. </a:t>
            </a:r>
          </a:p>
          <a:p>
            <a:pPr>
              <a:buNone/>
            </a:pPr>
            <a:r>
              <a:rPr lang="en-US" dirty="0" err="1" smtClean="0"/>
              <a:t>Saliba</a:t>
            </a:r>
            <a:r>
              <a:rPr lang="en-US" dirty="0" smtClean="0"/>
              <a:t> D, </a:t>
            </a:r>
            <a:r>
              <a:rPr lang="en-US" dirty="0" err="1" smtClean="0"/>
              <a:t>Schnelle</a:t>
            </a:r>
            <a:r>
              <a:rPr lang="en-US" dirty="0" smtClean="0"/>
              <a:t> JF. Indicators of the quality of nursing home residential care. J Am </a:t>
            </a:r>
            <a:r>
              <a:rPr lang="en-US" dirty="0" err="1" smtClean="0"/>
              <a:t>Geriatr</a:t>
            </a:r>
            <a:r>
              <a:rPr lang="en-US" dirty="0" smtClean="0"/>
              <a:t> Soc. 2002 Aug;50(8):1421-30. </a:t>
            </a:r>
          </a:p>
          <a:p>
            <a:pPr>
              <a:buNone/>
            </a:pPr>
            <a:r>
              <a:rPr lang="en-US" dirty="0" smtClean="0"/>
              <a:t>Wagner C, G, </a:t>
            </a:r>
            <a:r>
              <a:rPr lang="en-US" dirty="0" err="1" smtClean="0"/>
              <a:t>Groenwegen</a:t>
            </a:r>
            <a:r>
              <a:rPr lang="en-US" dirty="0" smtClean="0"/>
              <a:t> PP, de Bakker D. The effectiveness of quality systems in nursing homes: A review. </a:t>
            </a:r>
            <a:r>
              <a:rPr lang="en-US" dirty="0" err="1" smtClean="0"/>
              <a:t>Qual</a:t>
            </a:r>
            <a:r>
              <a:rPr lang="en-US" dirty="0" smtClean="0"/>
              <a:t> Health Care. 2001 12;10(4):211-7.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a:bodyPr>
          <a:lstStyle/>
          <a:p>
            <a:pPr lvl="0"/>
            <a:r>
              <a:rPr lang="en-US" sz="3200" dirty="0" smtClean="0"/>
              <a:t>Quality indicators (</a:t>
            </a:r>
            <a:r>
              <a:rPr lang="en-US" sz="3200" dirty="0" err="1" smtClean="0"/>
              <a:t>QIs</a:t>
            </a:r>
            <a:r>
              <a:rPr lang="en-US" sz="3200" dirty="0" smtClean="0"/>
              <a:t>) &amp; long-term care settings</a:t>
            </a:r>
          </a:p>
          <a:p>
            <a:pPr lvl="0"/>
            <a:r>
              <a:rPr lang="en-US" sz="3200" dirty="0" smtClean="0"/>
              <a:t>Challenges for </a:t>
            </a:r>
            <a:r>
              <a:rPr lang="en-US" sz="3200" dirty="0"/>
              <a:t>using quality indicator </a:t>
            </a:r>
            <a:r>
              <a:rPr lang="en-US" sz="3200" dirty="0" smtClean="0"/>
              <a:t>information</a:t>
            </a:r>
          </a:p>
          <a:p>
            <a:pPr lvl="0"/>
            <a:r>
              <a:rPr lang="en-US" sz="3200" dirty="0"/>
              <a:t>D</a:t>
            </a:r>
            <a:r>
              <a:rPr lang="en-US" sz="3200" dirty="0" smtClean="0"/>
              <a:t>issertation proposal outline</a:t>
            </a:r>
          </a:p>
          <a:p>
            <a:pPr lvl="1"/>
            <a:r>
              <a:rPr lang="en-US" sz="2800" dirty="0" smtClean="0"/>
              <a:t>Identifying high priority care areas to enhance quality of life for residents with dementia in </a:t>
            </a:r>
            <a:r>
              <a:rPr lang="en-US" sz="2800" dirty="0" smtClean="0"/>
              <a:t>long term </a:t>
            </a:r>
            <a:r>
              <a:rPr lang="en-US" sz="2800" dirty="0" smtClean="0"/>
              <a:t>care settings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brought me here?</a:t>
            </a:r>
            <a:endParaRPr lang="en-US" dirty="0"/>
          </a:p>
        </p:txBody>
      </p:sp>
      <p:sp>
        <p:nvSpPr>
          <p:cNvPr id="3" name="Content Placeholder 2"/>
          <p:cNvSpPr>
            <a:spLocks noGrp="1"/>
          </p:cNvSpPr>
          <p:nvPr>
            <p:ph sz="quarter" idx="1"/>
          </p:nvPr>
        </p:nvSpPr>
        <p:spPr>
          <a:xfrm>
            <a:off x="914400" y="950865"/>
            <a:ext cx="7772400" cy="4572000"/>
          </a:xfrm>
        </p:spPr>
        <p:txBody>
          <a:bodyPr>
            <a:noAutofit/>
          </a:bodyPr>
          <a:lstStyle/>
          <a:p>
            <a:pPr>
              <a:buNone/>
            </a:pPr>
            <a:endParaRPr lang="en-US" sz="3200" dirty="0" smtClean="0"/>
          </a:p>
          <a:p>
            <a:r>
              <a:rPr lang="en-US" sz="3200" dirty="0" smtClean="0"/>
              <a:t>Interest in the use of evidence* in clinical decision-making</a:t>
            </a:r>
          </a:p>
          <a:p>
            <a:pPr lvl="1">
              <a:buNone/>
            </a:pPr>
            <a:r>
              <a:rPr lang="en-US" sz="2800" dirty="0" smtClean="0"/>
              <a:t>*Research, Clinical experience, Patient experience, Info from local context </a:t>
            </a:r>
            <a:r>
              <a:rPr lang="en-US" sz="2000" dirty="0" smtClean="0"/>
              <a:t>Rycroft-Malone et al. 2004</a:t>
            </a:r>
          </a:p>
          <a:p>
            <a:r>
              <a:rPr lang="en-US" sz="3200" dirty="0" smtClean="0"/>
              <a:t>Desire to improve the lives of persons with dementia </a:t>
            </a:r>
          </a:p>
          <a:p>
            <a:r>
              <a:rPr lang="en-US" sz="3200" dirty="0" smtClean="0"/>
              <a:t>Interest in the perspective of the person with dementia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2782"/>
            <a:ext cx="7772400" cy="1143000"/>
          </a:xfrm>
        </p:spPr>
        <p:txBody>
          <a:bodyPr>
            <a:noAutofit/>
          </a:bodyPr>
          <a:lstStyle/>
          <a:p>
            <a:r>
              <a:rPr lang="en-US" dirty="0" smtClean="0"/>
              <a:t>Quality Indicator Development</a:t>
            </a:r>
            <a:endParaRPr lang="en-US" dirty="0"/>
          </a:p>
        </p:txBody>
      </p:sp>
      <p:sp>
        <p:nvSpPr>
          <p:cNvPr id="3" name="Content Placeholder 2"/>
          <p:cNvSpPr>
            <a:spLocks noGrp="1"/>
          </p:cNvSpPr>
          <p:nvPr>
            <p:ph sz="quarter" idx="1"/>
          </p:nvPr>
        </p:nvSpPr>
        <p:spPr>
          <a:xfrm>
            <a:off x="494015" y="1600200"/>
            <a:ext cx="8229600" cy="4525963"/>
          </a:xfrm>
        </p:spPr>
        <p:txBody>
          <a:bodyPr>
            <a:normAutofit fontScale="85000" lnSpcReduction="10000"/>
          </a:bodyPr>
          <a:lstStyle/>
          <a:p>
            <a:pPr>
              <a:spcAft>
                <a:spcPts val="1200"/>
              </a:spcAft>
            </a:pPr>
            <a:r>
              <a:rPr lang="en-CA" sz="3200" dirty="0" smtClean="0">
                <a:ea typeface="Tahoma" pitchFamily="1" charset="0"/>
                <a:cs typeface="Tahoma" pitchFamily="1" charset="0"/>
              </a:rPr>
              <a:t>Poor care quality in long term care</a:t>
            </a:r>
          </a:p>
          <a:p>
            <a:pPr>
              <a:spcAft>
                <a:spcPts val="1200"/>
              </a:spcAft>
            </a:pPr>
            <a:r>
              <a:rPr lang="en-US" sz="3200" dirty="0" smtClean="0">
                <a:ea typeface="Tahoma" pitchFamily="1" charset="0"/>
                <a:cs typeface="Tahoma" pitchFamily="1" charset="0"/>
                <a:sym typeface="Wingdings"/>
              </a:rPr>
              <a:t>Develop standardized Resident Assessment Instrument–Minimum Data Set (RAI-MDS)</a:t>
            </a:r>
          </a:p>
          <a:p>
            <a:pPr>
              <a:spcAft>
                <a:spcPts val="1200"/>
              </a:spcAft>
            </a:pPr>
            <a:r>
              <a:rPr lang="en-US" sz="3200" dirty="0" smtClean="0">
                <a:ea typeface="Tahoma" pitchFamily="1" charset="0"/>
                <a:cs typeface="Tahoma" pitchFamily="1" charset="0"/>
                <a:sym typeface="Wingdings"/>
              </a:rPr>
              <a:t>Implement</a:t>
            </a:r>
            <a:r>
              <a:rPr lang="en-US" sz="3200" dirty="0" smtClean="0">
                <a:ea typeface="Tahoma" pitchFamily="1" charset="0"/>
                <a:cs typeface="Tahoma" pitchFamily="1" charset="0"/>
                <a:sym typeface="Wingdings"/>
              </a:rPr>
              <a:t> standards </a:t>
            </a:r>
            <a:r>
              <a:rPr lang="en-US" sz="3200" dirty="0" smtClean="0">
                <a:ea typeface="Tahoma" pitchFamily="1" charset="0"/>
                <a:cs typeface="Tahoma" pitchFamily="1" charset="0"/>
                <a:sym typeface="Wingdings"/>
              </a:rPr>
              <a:t>in USA</a:t>
            </a:r>
            <a:r>
              <a:rPr lang="en-US" sz="3200" dirty="0" smtClean="0">
                <a:ea typeface="Tahoma" pitchFamily="1" charset="0"/>
                <a:cs typeface="Tahoma" pitchFamily="1" charset="0"/>
                <a:sym typeface="Wingdings"/>
              </a:rPr>
              <a:t> in 1991</a:t>
            </a:r>
            <a:r>
              <a:rPr lang="en-US" sz="3200" dirty="0" smtClean="0">
                <a:ea typeface="Tahoma" pitchFamily="1" charset="0"/>
                <a:cs typeface="Tahoma" pitchFamily="1" charset="0"/>
                <a:sym typeface="Wingdings"/>
              </a:rPr>
              <a:t>;</a:t>
            </a:r>
            <a:r>
              <a:rPr lang="en-US" sz="3200" dirty="0" smtClean="0">
                <a:ea typeface="Tahoma" pitchFamily="1" charset="0"/>
                <a:cs typeface="Tahoma" pitchFamily="1" charset="0"/>
                <a:sym typeface="Wingdings"/>
              </a:rPr>
              <a:t> mandated </a:t>
            </a:r>
            <a:r>
              <a:rPr lang="en-US" sz="3200" dirty="0" smtClean="0">
                <a:ea typeface="Tahoma" pitchFamily="1" charset="0"/>
                <a:cs typeface="Tahoma" pitchFamily="1" charset="0"/>
                <a:sym typeface="Wingdings"/>
              </a:rPr>
              <a:t>in ON in 1996;</a:t>
            </a:r>
            <a:r>
              <a:rPr lang="en-US" sz="3200" dirty="0" smtClean="0">
                <a:ea typeface="Tahoma" pitchFamily="1" charset="0"/>
                <a:cs typeface="Tahoma" pitchFamily="1" charset="0"/>
                <a:sym typeface="Wingdings"/>
              </a:rPr>
              <a:t> now used in 8 </a:t>
            </a:r>
            <a:r>
              <a:rPr lang="en-US" sz="3200" dirty="0" smtClean="0">
                <a:ea typeface="Tahoma" pitchFamily="1" charset="0"/>
                <a:cs typeface="Tahoma" pitchFamily="1" charset="0"/>
                <a:sym typeface="Wingdings"/>
              </a:rPr>
              <a:t>provinces</a:t>
            </a:r>
          </a:p>
          <a:p>
            <a:pPr>
              <a:spcAft>
                <a:spcPts val="1200"/>
              </a:spcAft>
            </a:pPr>
            <a:r>
              <a:rPr lang="en-US" sz="3200" dirty="0" smtClean="0">
                <a:ea typeface="Tahoma" pitchFamily="1" charset="0"/>
                <a:cs typeface="Tahoma" pitchFamily="1" charset="0"/>
                <a:sym typeface="Wingdings"/>
              </a:rPr>
              <a:t>Quality </a:t>
            </a:r>
            <a:r>
              <a:rPr lang="en-US" sz="3200" dirty="0" smtClean="0">
                <a:ea typeface="Tahoma" pitchFamily="1" charset="0"/>
                <a:cs typeface="Tahoma" pitchFamily="1" charset="0"/>
                <a:sym typeface="Wingdings"/>
              </a:rPr>
              <a:t>Indicators derived from RAI data</a:t>
            </a:r>
          </a:p>
          <a:p>
            <a:pPr algn="r">
              <a:spcAft>
                <a:spcPts val="1200"/>
              </a:spcAft>
              <a:buNone/>
            </a:pPr>
            <a:r>
              <a:rPr lang="en-US" sz="2000" dirty="0" smtClean="0">
                <a:ea typeface="Tahoma" pitchFamily="1" charset="0"/>
                <a:cs typeface="Tahoma" pitchFamily="1" charset="0"/>
              </a:rPr>
              <a:t>Hawes et al. 1997; Morris et al. 2005; </a:t>
            </a:r>
            <a:r>
              <a:rPr lang="en-US" sz="2000" dirty="0" err="1" smtClean="0">
                <a:ea typeface="Tahoma" pitchFamily="1" charset="0"/>
                <a:cs typeface="Tahoma" pitchFamily="1" charset="0"/>
              </a:rPr>
              <a:t>Hirdes</a:t>
            </a:r>
            <a:r>
              <a:rPr lang="en-US" sz="2000" dirty="0" smtClean="0">
                <a:ea typeface="Tahoma" pitchFamily="1" charset="0"/>
                <a:cs typeface="Tahoma" pitchFamily="1" charset="0"/>
              </a:rPr>
              <a:t> 2011</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US" sz="3600" dirty="0" smtClean="0">
                <a:ea typeface="+mj-ea"/>
                <a:cs typeface="+mj-cs"/>
              </a:rPr>
              <a:t>RAI data </a:t>
            </a:r>
            <a:r>
              <a:rPr lang="en-US" sz="3600" dirty="0" smtClean="0">
                <a:ea typeface="+mj-ea"/>
                <a:cs typeface="+mj-cs"/>
              </a:rPr>
              <a:t>includes…..</a:t>
            </a:r>
          </a:p>
        </p:txBody>
      </p:sp>
      <p:sp>
        <p:nvSpPr>
          <p:cNvPr id="6" name="Content Placeholder 5"/>
          <p:cNvSpPr>
            <a:spLocks noGrp="1"/>
          </p:cNvSpPr>
          <p:nvPr>
            <p:ph sz="quarter" idx="1"/>
          </p:nvPr>
        </p:nvSpPr>
        <p:spPr>
          <a:xfrm>
            <a:off x="914400" y="1713624"/>
            <a:ext cx="3749040" cy="4572000"/>
          </a:xfrm>
        </p:spPr>
        <p:txBody>
          <a:bodyPr>
            <a:normAutofit fontScale="85000" lnSpcReduction="20000"/>
          </a:bodyPr>
          <a:lstStyle/>
          <a:p>
            <a:pPr>
              <a:defRPr/>
            </a:pPr>
            <a:r>
              <a:rPr lang="en-US" sz="3000" dirty="0" smtClean="0"/>
              <a:t>Overall status</a:t>
            </a:r>
          </a:p>
          <a:p>
            <a:pPr>
              <a:defRPr/>
            </a:pPr>
            <a:r>
              <a:rPr lang="en-US" sz="3000" dirty="0" smtClean="0"/>
              <a:t>Intake and Initial History</a:t>
            </a:r>
          </a:p>
          <a:p>
            <a:pPr>
              <a:defRPr/>
            </a:pPr>
            <a:r>
              <a:rPr lang="en-US" sz="3000" dirty="0" smtClean="0"/>
              <a:t>Cognition</a:t>
            </a:r>
          </a:p>
          <a:p>
            <a:pPr>
              <a:defRPr/>
            </a:pPr>
            <a:r>
              <a:rPr lang="en-US" sz="3000" dirty="0" smtClean="0"/>
              <a:t>Communication and Vision </a:t>
            </a:r>
          </a:p>
          <a:p>
            <a:pPr>
              <a:defRPr/>
            </a:pPr>
            <a:r>
              <a:rPr lang="en-US" sz="3000" dirty="0" smtClean="0"/>
              <a:t>Mood and Behavior</a:t>
            </a:r>
          </a:p>
          <a:p>
            <a:pPr>
              <a:defRPr/>
            </a:pPr>
            <a:r>
              <a:rPr lang="en-US" sz="3000" dirty="0" smtClean="0"/>
              <a:t>Functional Status </a:t>
            </a:r>
          </a:p>
          <a:p>
            <a:pPr>
              <a:defRPr/>
            </a:pPr>
            <a:r>
              <a:rPr lang="en-US" sz="3000" dirty="0" smtClean="0"/>
              <a:t>Continence</a:t>
            </a:r>
          </a:p>
          <a:p>
            <a:pPr>
              <a:defRPr/>
            </a:pPr>
            <a:r>
              <a:rPr lang="en-US" sz="3000" dirty="0" smtClean="0"/>
              <a:t>Disease Diagnoses </a:t>
            </a:r>
          </a:p>
          <a:p>
            <a:pPr>
              <a:defRPr/>
            </a:pPr>
            <a:r>
              <a:rPr lang="en-US" sz="3000" dirty="0" smtClean="0"/>
              <a:t>Health Condition </a:t>
            </a:r>
          </a:p>
        </p:txBody>
      </p:sp>
      <p:sp>
        <p:nvSpPr>
          <p:cNvPr id="20485" name="Content Placeholder 6"/>
          <p:cNvSpPr>
            <a:spLocks noGrp="1"/>
          </p:cNvSpPr>
          <p:nvPr>
            <p:ph sz="quarter" idx="2"/>
          </p:nvPr>
        </p:nvSpPr>
        <p:spPr>
          <a:xfrm>
            <a:off x="4933950" y="1787464"/>
            <a:ext cx="3749040" cy="4572000"/>
          </a:xfrm>
        </p:spPr>
        <p:txBody>
          <a:bodyPr>
            <a:normAutofit fontScale="85000" lnSpcReduction="20000"/>
          </a:bodyPr>
          <a:lstStyle/>
          <a:p>
            <a:r>
              <a:rPr lang="en-US" sz="3000" dirty="0" smtClean="0">
                <a:ea typeface="ＭＳ Ｐゴシック" pitchFamily="1" charset="-128"/>
                <a:cs typeface="ＭＳ Ｐゴシック" pitchFamily="1" charset="-128"/>
              </a:rPr>
              <a:t>Psychosocial Well-Being </a:t>
            </a:r>
          </a:p>
          <a:p>
            <a:r>
              <a:rPr lang="en-US" sz="3000" dirty="0" smtClean="0">
                <a:ea typeface="ＭＳ Ｐゴシック" pitchFamily="1" charset="-128"/>
                <a:cs typeface="ＭＳ Ｐゴシック" pitchFamily="1" charset="-128"/>
              </a:rPr>
              <a:t>Oral and Nutritional Status </a:t>
            </a:r>
          </a:p>
          <a:p>
            <a:r>
              <a:rPr lang="en-US" sz="3000" dirty="0" smtClean="0">
                <a:ea typeface="ＭＳ Ｐゴシック" pitchFamily="1" charset="-128"/>
                <a:cs typeface="ＭＳ Ｐゴシック" pitchFamily="1" charset="-128"/>
              </a:rPr>
              <a:t>Skin Condition </a:t>
            </a:r>
          </a:p>
          <a:p>
            <a:r>
              <a:rPr lang="en-US" sz="3000" dirty="0" smtClean="0">
                <a:ea typeface="ＭＳ Ｐゴシック" pitchFamily="1" charset="-128"/>
                <a:cs typeface="ＭＳ Ｐゴシック" pitchFamily="1" charset="-128"/>
              </a:rPr>
              <a:t>Activity Pursuit </a:t>
            </a:r>
          </a:p>
          <a:p>
            <a:r>
              <a:rPr lang="en-US" sz="3000" dirty="0" smtClean="0">
                <a:ea typeface="ＭＳ Ｐゴシック" pitchFamily="1" charset="-128"/>
                <a:cs typeface="ＭＳ Ｐゴシック" pitchFamily="1" charset="-128"/>
              </a:rPr>
              <a:t>Medications, Treatment and Procedures </a:t>
            </a:r>
          </a:p>
          <a:p>
            <a:r>
              <a:rPr lang="en-US" sz="3000" dirty="0" smtClean="0">
                <a:ea typeface="ＭＳ Ｐゴシック" pitchFamily="1" charset="-128"/>
                <a:cs typeface="ＭＳ Ｐゴシック" pitchFamily="1" charset="-128"/>
              </a:rPr>
              <a:t>Responsibility and Directives</a:t>
            </a:r>
          </a:p>
          <a:p>
            <a:r>
              <a:rPr lang="en-US" sz="3000" dirty="0" smtClean="0"/>
              <a:t>Discharge Potential</a:t>
            </a:r>
          </a:p>
          <a:p>
            <a:endParaRPr lang="en-US" sz="3000" dirty="0" smtClean="0">
              <a:ea typeface="ＭＳ Ｐゴシック" pitchFamily="1" charset="-128"/>
              <a:cs typeface="ＭＳ Ｐゴシック" pitchFamily="1" charset="-128"/>
            </a:endParaRPr>
          </a:p>
        </p:txBody>
      </p:sp>
      <p:sp>
        <p:nvSpPr>
          <p:cNvPr id="20483" name="TextBox 7"/>
          <p:cNvSpPr txBox="1">
            <a:spLocks noChangeArrowheads="1"/>
          </p:cNvSpPr>
          <p:nvPr/>
        </p:nvSpPr>
        <p:spPr bwMode="auto">
          <a:xfrm>
            <a:off x="7017381" y="6167887"/>
            <a:ext cx="1609725" cy="369888"/>
          </a:xfrm>
          <a:prstGeom prst="rect">
            <a:avLst/>
          </a:prstGeom>
          <a:noFill/>
          <a:ln w="9525">
            <a:noFill/>
            <a:miter lim="800000"/>
            <a:headEnd/>
            <a:tailEnd/>
          </a:ln>
        </p:spPr>
        <p:txBody>
          <a:bodyPr wrap="none">
            <a:prstTxWarp prst="textNoShape">
              <a:avLst/>
            </a:prstTxWarp>
            <a:spAutoFit/>
          </a:bodyPr>
          <a:lstStyle/>
          <a:p>
            <a:r>
              <a:rPr lang="en-US" dirty="0" err="1"/>
              <a:t>InterRAI</a:t>
            </a:r>
            <a:r>
              <a:rPr lang="en-US" dirty="0"/>
              <a:t> 2007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9063" y="64990"/>
            <a:ext cx="8610600" cy="1323975"/>
          </a:xfrm>
        </p:spPr>
        <p:txBody>
          <a:bodyPr>
            <a:normAutofit/>
          </a:bodyPr>
          <a:lstStyle/>
          <a:p>
            <a:pPr>
              <a:defRPr/>
            </a:pPr>
            <a:r>
              <a:rPr lang="en-US" sz="2400" dirty="0" smtClean="0"/>
              <a:t>Quality</a:t>
            </a:r>
            <a:r>
              <a:rPr lang="en-US" sz="2400" dirty="0" smtClean="0"/>
              <a:t> Indicators </a:t>
            </a:r>
            <a:r>
              <a:rPr lang="en-US" sz="2400" dirty="0" smtClean="0"/>
              <a:t>are incidence or prevalence measures </a:t>
            </a:r>
            <a:r>
              <a:rPr lang="en-US" sz="1800" dirty="0" smtClean="0"/>
              <a:t>(CHSRA 2006)</a:t>
            </a:r>
            <a:endParaRPr lang="en-US" sz="1800" dirty="0"/>
          </a:p>
        </p:txBody>
      </p:sp>
      <p:sp>
        <p:nvSpPr>
          <p:cNvPr id="3" name="Content Placeholder 2"/>
          <p:cNvSpPr>
            <a:spLocks noGrp="1"/>
          </p:cNvSpPr>
          <p:nvPr>
            <p:ph sz="quarter" idx="1"/>
          </p:nvPr>
        </p:nvSpPr>
        <p:spPr>
          <a:xfrm>
            <a:off x="658813" y="1549800"/>
            <a:ext cx="3657600" cy="5167870"/>
          </a:xfrm>
        </p:spPr>
        <p:txBody>
          <a:bodyPr>
            <a:normAutofit fontScale="70000" lnSpcReduction="20000"/>
          </a:bodyPr>
          <a:lstStyle/>
          <a:p>
            <a:pPr>
              <a:spcAft>
                <a:spcPts val="0"/>
              </a:spcAft>
              <a:buFont typeface="Wingdings" charset="2"/>
              <a:buChar char="n"/>
              <a:defRPr/>
            </a:pPr>
            <a:r>
              <a:rPr lang="en-US" sz="2400" dirty="0" smtClean="0"/>
              <a:t>Fractures</a:t>
            </a:r>
          </a:p>
          <a:p>
            <a:pPr>
              <a:spcAft>
                <a:spcPts val="0"/>
              </a:spcAft>
              <a:buFont typeface="Wingdings" charset="2"/>
              <a:buChar char="n"/>
              <a:defRPr/>
            </a:pPr>
            <a:r>
              <a:rPr lang="en-US" sz="2400" dirty="0" smtClean="0"/>
              <a:t>Falls</a:t>
            </a:r>
          </a:p>
          <a:p>
            <a:pPr>
              <a:spcAft>
                <a:spcPts val="0"/>
              </a:spcAft>
              <a:buFont typeface="Wingdings" charset="2"/>
              <a:buChar char="n"/>
              <a:defRPr/>
            </a:pPr>
            <a:r>
              <a:rPr lang="en-US" sz="2400" dirty="0" smtClean="0"/>
              <a:t>Depression/anxiety</a:t>
            </a:r>
          </a:p>
          <a:p>
            <a:pPr>
              <a:spcAft>
                <a:spcPts val="0"/>
              </a:spcAft>
              <a:buFont typeface="Wingdings" charset="2"/>
              <a:buChar char="n"/>
              <a:defRPr/>
            </a:pPr>
            <a:r>
              <a:rPr lang="en-US" sz="2400" dirty="0" smtClean="0"/>
              <a:t> Behavioral symptoms</a:t>
            </a:r>
          </a:p>
          <a:p>
            <a:pPr>
              <a:spcAft>
                <a:spcPts val="0"/>
              </a:spcAft>
              <a:buFont typeface="Wingdings" charset="2"/>
              <a:buChar char="n"/>
              <a:defRPr/>
            </a:pPr>
            <a:r>
              <a:rPr lang="en-US" sz="2400" dirty="0" smtClean="0"/>
              <a:t>Symptoms of depression without antidepressant therapy</a:t>
            </a:r>
          </a:p>
          <a:p>
            <a:pPr>
              <a:spcAft>
                <a:spcPts val="0"/>
              </a:spcAft>
              <a:buFont typeface="Wingdings" charset="2"/>
              <a:buChar char="n"/>
              <a:defRPr/>
            </a:pPr>
            <a:r>
              <a:rPr lang="en-US" sz="2400" dirty="0" smtClean="0"/>
              <a:t>9 or more medications</a:t>
            </a:r>
          </a:p>
          <a:p>
            <a:pPr>
              <a:spcAft>
                <a:spcPts val="0"/>
              </a:spcAft>
              <a:buFont typeface="Wingdings" charset="2"/>
              <a:buChar char="n"/>
              <a:defRPr/>
            </a:pPr>
            <a:r>
              <a:rPr lang="en-US" sz="2400" dirty="0" smtClean="0"/>
              <a:t>Cognitive impairment</a:t>
            </a:r>
          </a:p>
          <a:p>
            <a:pPr>
              <a:spcAft>
                <a:spcPts val="0"/>
              </a:spcAft>
              <a:buFont typeface="Wingdings" charset="2"/>
              <a:buChar char="n"/>
              <a:defRPr/>
            </a:pPr>
            <a:r>
              <a:rPr lang="en-US" sz="2400" dirty="0" smtClean="0"/>
              <a:t>Moderate to severe pain</a:t>
            </a:r>
          </a:p>
          <a:p>
            <a:pPr>
              <a:spcAft>
                <a:spcPts val="0"/>
              </a:spcAft>
              <a:buFont typeface="Wingdings" charset="2"/>
              <a:buChar char="n"/>
              <a:defRPr/>
            </a:pPr>
            <a:r>
              <a:rPr lang="en-US" sz="2400" dirty="0" smtClean="0"/>
              <a:t>Increase in help with </a:t>
            </a:r>
            <a:r>
              <a:rPr lang="en-US" sz="2400" dirty="0" err="1" smtClean="0"/>
              <a:t>ADLs</a:t>
            </a:r>
            <a:endParaRPr lang="en-US" sz="2400" dirty="0" smtClean="0"/>
          </a:p>
          <a:p>
            <a:pPr>
              <a:spcAft>
                <a:spcPts val="0"/>
              </a:spcAft>
              <a:buFont typeface="Wingdings" charset="2"/>
              <a:buChar char="n"/>
              <a:defRPr/>
            </a:pPr>
            <a:r>
              <a:rPr lang="en-US" sz="2400" dirty="0" smtClean="0"/>
              <a:t>Time in bed/</a:t>
            </a:r>
            <a:r>
              <a:rPr lang="en-US" sz="2824" dirty="0" smtClean="0"/>
              <a:t>chair</a:t>
            </a:r>
            <a:r>
              <a:rPr lang="en-US" sz="2400" dirty="0" smtClean="0"/>
              <a:t>,</a:t>
            </a:r>
          </a:p>
          <a:p>
            <a:pPr>
              <a:spcAft>
                <a:spcPts val="0"/>
              </a:spcAft>
              <a:buFont typeface="Wingdings" charset="2"/>
              <a:buChar char="n"/>
              <a:defRPr/>
            </a:pPr>
            <a:r>
              <a:rPr lang="en-US" sz="2400" dirty="0" smtClean="0"/>
              <a:t>Ability to move in room worsened</a:t>
            </a:r>
          </a:p>
          <a:p>
            <a:pPr>
              <a:spcAft>
                <a:spcPts val="0"/>
              </a:spcAft>
              <a:buFont typeface="Wingdings" charset="2"/>
              <a:buChar char="n"/>
              <a:defRPr/>
            </a:pPr>
            <a:r>
              <a:rPr lang="en-US" sz="2400" dirty="0" smtClean="0"/>
              <a:t>Decline in ROM</a:t>
            </a:r>
          </a:p>
          <a:p>
            <a:pPr>
              <a:spcAft>
                <a:spcPts val="0"/>
              </a:spcAft>
              <a:buFont typeface="Wingdings" charset="2"/>
              <a:buChar char="n"/>
              <a:defRPr/>
            </a:pPr>
            <a:r>
              <a:rPr lang="en-US" sz="2400" dirty="0" smtClean="0"/>
              <a:t>Lost control of bowel or bladder</a:t>
            </a:r>
          </a:p>
          <a:p>
            <a:pPr>
              <a:spcAft>
                <a:spcPts val="0"/>
              </a:spcAft>
              <a:buFont typeface="Wingdings" charset="2"/>
              <a:buChar char="n"/>
              <a:defRPr/>
            </a:pPr>
            <a:endParaRPr lang="en-US" sz="2400" dirty="0" smtClean="0"/>
          </a:p>
          <a:p>
            <a:pPr>
              <a:spcAft>
                <a:spcPts val="0"/>
              </a:spcAft>
              <a:buFont typeface="Wingdings" charset="2"/>
              <a:buChar char="n"/>
              <a:defRPr/>
            </a:pPr>
            <a:endParaRPr lang="en-US" sz="2400" dirty="0" smtClean="0"/>
          </a:p>
        </p:txBody>
      </p:sp>
      <p:sp>
        <p:nvSpPr>
          <p:cNvPr id="4" name="Content Placeholder 3"/>
          <p:cNvSpPr>
            <a:spLocks noGrp="1"/>
          </p:cNvSpPr>
          <p:nvPr>
            <p:ph sz="quarter" idx="2"/>
          </p:nvPr>
        </p:nvSpPr>
        <p:spPr>
          <a:xfrm>
            <a:off x="4933950" y="1760685"/>
            <a:ext cx="3749040" cy="4572000"/>
          </a:xfrm>
        </p:spPr>
        <p:txBody>
          <a:bodyPr>
            <a:normAutofit fontScale="85000" lnSpcReduction="20000"/>
          </a:bodyPr>
          <a:lstStyle/>
          <a:p>
            <a:pPr>
              <a:spcAft>
                <a:spcPts val="0"/>
              </a:spcAft>
              <a:buFont typeface="Wingdings" charset="2"/>
              <a:buChar char="n"/>
              <a:defRPr/>
            </a:pPr>
            <a:r>
              <a:rPr lang="en-US" sz="2400" dirty="0" smtClean="0"/>
              <a:t>Fecal impaction</a:t>
            </a:r>
          </a:p>
          <a:p>
            <a:pPr>
              <a:spcAft>
                <a:spcPts val="0"/>
              </a:spcAft>
              <a:buFont typeface="Wingdings" charset="2"/>
              <a:buChar char="n"/>
              <a:defRPr/>
            </a:pPr>
            <a:r>
              <a:rPr lang="en-US" sz="2400" dirty="0" smtClean="0"/>
              <a:t>UTI</a:t>
            </a:r>
          </a:p>
          <a:p>
            <a:pPr>
              <a:spcAft>
                <a:spcPts val="0"/>
              </a:spcAft>
              <a:buFont typeface="Wingdings" charset="2"/>
              <a:buChar char="n"/>
              <a:defRPr/>
            </a:pPr>
            <a:r>
              <a:rPr lang="en-US" sz="2400" dirty="0" smtClean="0"/>
              <a:t>Weight loss</a:t>
            </a:r>
          </a:p>
          <a:p>
            <a:pPr>
              <a:spcAft>
                <a:spcPts val="0"/>
              </a:spcAft>
              <a:buFont typeface="Wingdings" charset="2"/>
              <a:buChar char="n"/>
              <a:defRPr/>
            </a:pPr>
            <a:r>
              <a:rPr lang="en-US" sz="2400" dirty="0" smtClean="0"/>
              <a:t>Tube feeding</a:t>
            </a:r>
          </a:p>
          <a:p>
            <a:pPr>
              <a:spcAft>
                <a:spcPts val="0"/>
              </a:spcAft>
              <a:buFont typeface="Wingdings" charset="2"/>
              <a:buChar char="n"/>
              <a:defRPr/>
            </a:pPr>
            <a:r>
              <a:rPr lang="en-US" sz="2400" dirty="0" smtClean="0"/>
              <a:t>Dehydration</a:t>
            </a:r>
          </a:p>
          <a:p>
            <a:pPr>
              <a:spcAft>
                <a:spcPts val="0"/>
              </a:spcAft>
              <a:buFont typeface="Wingdings" charset="2"/>
              <a:buChar char="n"/>
              <a:defRPr/>
            </a:pPr>
            <a:r>
              <a:rPr lang="en-US" sz="2400" dirty="0" smtClean="0"/>
              <a:t>Antipsychotic use</a:t>
            </a:r>
          </a:p>
          <a:p>
            <a:pPr>
              <a:spcAft>
                <a:spcPts val="0"/>
              </a:spcAft>
              <a:buFont typeface="Wingdings" charset="2"/>
              <a:buChar char="n"/>
              <a:defRPr/>
            </a:pPr>
            <a:r>
              <a:rPr lang="en-US" sz="2400" dirty="0" err="1" smtClean="0"/>
              <a:t>Antianxiety</a:t>
            </a:r>
            <a:r>
              <a:rPr lang="en-US" sz="2400" dirty="0" smtClean="0"/>
              <a:t>/hypnotic use</a:t>
            </a:r>
          </a:p>
          <a:p>
            <a:pPr>
              <a:spcAft>
                <a:spcPts val="0"/>
              </a:spcAft>
              <a:buFont typeface="Wingdings" charset="2"/>
              <a:buChar char="n"/>
              <a:defRPr/>
            </a:pPr>
            <a:r>
              <a:rPr lang="en-US" sz="2400" dirty="0" smtClean="0"/>
              <a:t>Hypnotic use &gt;2X in last week</a:t>
            </a:r>
          </a:p>
          <a:p>
            <a:pPr>
              <a:spcAft>
                <a:spcPts val="0"/>
              </a:spcAft>
              <a:buFont typeface="Wingdings" charset="2"/>
              <a:buChar char="n"/>
              <a:defRPr/>
            </a:pPr>
            <a:r>
              <a:rPr lang="en-US" sz="2400" dirty="0" smtClean="0"/>
              <a:t>Physical restraint use</a:t>
            </a:r>
          </a:p>
          <a:p>
            <a:pPr>
              <a:spcAft>
                <a:spcPts val="0"/>
              </a:spcAft>
              <a:buFont typeface="Wingdings" charset="2"/>
              <a:buChar char="n"/>
              <a:defRPr/>
            </a:pPr>
            <a:r>
              <a:rPr lang="en-US" sz="2400" dirty="0" smtClean="0"/>
              <a:t>Little or no activity</a:t>
            </a:r>
          </a:p>
          <a:p>
            <a:pPr>
              <a:buFont typeface="Wingdings" charset="2"/>
              <a:buChar char="n"/>
              <a:defRPr/>
            </a:pPr>
            <a:r>
              <a:rPr lang="en-US" sz="2400" dirty="0" smtClean="0"/>
              <a:t>Pressure ulcers</a:t>
            </a:r>
          </a:p>
          <a:p>
            <a:pPr>
              <a:buNone/>
              <a:defRPr/>
            </a:pPr>
            <a:r>
              <a:rPr lang="en-US" sz="2400" dirty="0" smtClean="0"/>
              <a:t>						</a:t>
            </a:r>
          </a:p>
          <a:p>
            <a:pPr>
              <a:spcAft>
                <a:spcPts val="0"/>
              </a:spcAft>
              <a:buFont typeface="Wingdings" charset="2"/>
              <a:buChar char="n"/>
              <a:defRPr/>
            </a:pPr>
            <a:endParaRPr lang="en-US" sz="2400" dirty="0" smtClean="0"/>
          </a:p>
          <a:p>
            <a:pPr>
              <a:spcAft>
                <a:spcPts val="0"/>
              </a:spcAft>
              <a:buFont typeface="Wingdings" charset="2"/>
              <a:buChar char="n"/>
              <a:defRPr/>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quality indicator information supposed to do?</a:t>
            </a:r>
          </a:p>
        </p:txBody>
      </p:sp>
      <p:sp>
        <p:nvSpPr>
          <p:cNvPr id="3" name="Content Placeholder 2"/>
          <p:cNvSpPr>
            <a:spLocks noGrp="1"/>
          </p:cNvSpPr>
          <p:nvPr>
            <p:ph sz="quarter" idx="1"/>
          </p:nvPr>
        </p:nvSpPr>
        <p:spPr>
          <a:xfrm>
            <a:off x="914400" y="1802232"/>
            <a:ext cx="7772400" cy="4572000"/>
          </a:xfrm>
        </p:spPr>
        <p:txBody>
          <a:bodyPr>
            <a:normAutofit fontScale="92500" lnSpcReduction="20000"/>
          </a:bodyPr>
          <a:lstStyle/>
          <a:p>
            <a:pPr lvl="2" algn="r">
              <a:buNone/>
            </a:pPr>
            <a:r>
              <a:rPr lang="en-US" sz="1800" dirty="0" smtClean="0"/>
              <a:t> </a:t>
            </a:r>
            <a:endParaRPr lang="en-US" sz="1800" dirty="0" smtClean="0"/>
          </a:p>
          <a:p>
            <a:pPr lvl="1"/>
            <a:r>
              <a:rPr lang="en-US" sz="3200" dirty="0" smtClean="0"/>
              <a:t>Evidence source to stimulate and measure improvements to care and resident </a:t>
            </a:r>
            <a:r>
              <a:rPr lang="en-US" sz="3200" dirty="0" smtClean="0"/>
              <a:t>outcomes</a:t>
            </a:r>
            <a:endParaRPr lang="en-US" sz="3200" dirty="0" smtClean="0"/>
          </a:p>
          <a:p>
            <a:pPr lvl="2"/>
            <a:r>
              <a:rPr lang="en-US" sz="2800" dirty="0" smtClean="0"/>
              <a:t>Identify </a:t>
            </a:r>
            <a:r>
              <a:rPr lang="en-US" sz="2800" dirty="0" smtClean="0"/>
              <a:t>quality issues</a:t>
            </a:r>
          </a:p>
          <a:p>
            <a:pPr lvl="2"/>
            <a:r>
              <a:rPr lang="en-US" sz="2800" dirty="0" smtClean="0"/>
              <a:t>Inform quality improvement activities</a:t>
            </a:r>
            <a:endParaRPr lang="en-US" sz="2800" dirty="0" smtClean="0"/>
          </a:p>
          <a:p>
            <a:pPr lvl="1"/>
            <a:r>
              <a:rPr lang="en-US" sz="3200" dirty="0" smtClean="0"/>
              <a:t>Inform </a:t>
            </a:r>
            <a:r>
              <a:rPr lang="en-US" sz="3200" dirty="0" smtClean="0"/>
              <a:t>the public</a:t>
            </a:r>
          </a:p>
          <a:p>
            <a:pPr lvl="1"/>
            <a:r>
              <a:rPr lang="en-US" sz="3200" dirty="0" smtClean="0"/>
              <a:t>Make life better for people living in long term care</a:t>
            </a:r>
          </a:p>
          <a:p>
            <a:pPr lvl="2"/>
            <a:endParaRPr lang="en-US" sz="2800" dirty="0" smtClean="0"/>
          </a:p>
          <a:p>
            <a:pPr lvl="2" algn="r">
              <a:buNone/>
            </a:pPr>
            <a:r>
              <a:rPr lang="en-US" sz="1800" dirty="0" smtClean="0"/>
              <a:t>(Phillips et al. 2007; </a:t>
            </a:r>
            <a:r>
              <a:rPr lang="en-US" sz="1800" dirty="0" err="1" smtClean="0"/>
              <a:t>Rantz</a:t>
            </a:r>
            <a:r>
              <a:rPr lang="en-US" sz="1800" dirty="0" smtClean="0"/>
              <a:t> et al. 1999; Phillips et al. 2007; Sales et al. 2011a)</a:t>
            </a:r>
          </a:p>
          <a:p>
            <a:pPr lvl="2"/>
            <a:endParaRPr lang="en-US" sz="2800" dirty="0" smtClean="0"/>
          </a:p>
          <a:p>
            <a:pPr lvl="1"/>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to using QI evidence to improve life in long term care </a:t>
            </a:r>
            <a:endParaRPr lang="en-US" dirty="0"/>
          </a:p>
        </p:txBody>
      </p:sp>
      <p:sp>
        <p:nvSpPr>
          <p:cNvPr id="3" name="Content Placeholder 2"/>
          <p:cNvSpPr>
            <a:spLocks noGrp="1"/>
          </p:cNvSpPr>
          <p:nvPr>
            <p:ph sz="quarter" idx="1"/>
          </p:nvPr>
        </p:nvSpPr>
        <p:spPr>
          <a:xfrm>
            <a:off x="914400" y="1257356"/>
            <a:ext cx="7772400" cy="4572000"/>
          </a:xfrm>
        </p:spPr>
        <p:txBody>
          <a:bodyPr>
            <a:normAutofit fontScale="92500" lnSpcReduction="20000"/>
          </a:bodyPr>
          <a:lstStyle/>
          <a:p>
            <a:pPr>
              <a:buNone/>
            </a:pPr>
            <a:endParaRPr lang="en-US" sz="3200" dirty="0" smtClean="0"/>
          </a:p>
          <a:p>
            <a:pPr lvl="1"/>
            <a:r>
              <a:rPr lang="en-GB" sz="3200" dirty="0" smtClean="0"/>
              <a:t>The nature of QI evidence</a:t>
            </a:r>
          </a:p>
          <a:p>
            <a:pPr lvl="2"/>
            <a:r>
              <a:rPr lang="en-US" sz="3200" dirty="0" smtClean="0"/>
              <a:t>Quality is multidimensional</a:t>
            </a:r>
          </a:p>
          <a:p>
            <a:pPr lvl="3"/>
            <a:r>
              <a:rPr lang="en-GB" sz="2800" dirty="0" smtClean="0"/>
              <a:t>Complex relationships among indicators</a:t>
            </a:r>
          </a:p>
          <a:p>
            <a:pPr lvl="2"/>
            <a:r>
              <a:rPr lang="en-GB" sz="2800" dirty="0" smtClean="0"/>
              <a:t>Long lists of indicators</a:t>
            </a:r>
            <a:endParaRPr lang="en-US" sz="2800" dirty="0" smtClean="0"/>
          </a:p>
          <a:p>
            <a:pPr lvl="2"/>
            <a:r>
              <a:rPr lang="en-US" sz="2800" dirty="0" smtClean="0"/>
              <a:t>Challenge to</a:t>
            </a:r>
            <a:r>
              <a:rPr lang="en-GB" sz="2800" dirty="0" smtClean="0"/>
              <a:t> address multiple QI areas at once </a:t>
            </a:r>
          </a:p>
          <a:p>
            <a:pPr lvl="2"/>
            <a:r>
              <a:rPr lang="en-GB" sz="2800" dirty="0" smtClean="0"/>
              <a:t>Challenge in selecting priority indicators</a:t>
            </a:r>
          </a:p>
          <a:p>
            <a:pPr lvl="1">
              <a:buNone/>
            </a:pPr>
            <a:endParaRPr lang="en-GB" sz="3200" dirty="0" smtClean="0"/>
          </a:p>
          <a:p>
            <a:pPr lvl="1" algn="r">
              <a:buNone/>
            </a:pPr>
            <a:r>
              <a:rPr lang="en-GB" sz="2000" dirty="0" err="1" smtClean="0">
                <a:ea typeface="ＭＳ Ｐゴシック" pitchFamily="1" charset="-128"/>
                <a:cs typeface="ＭＳ Ｐゴシック" pitchFamily="1" charset="-128"/>
              </a:rPr>
              <a:t>Popejoy</a:t>
            </a:r>
            <a:r>
              <a:rPr lang="en-GB" sz="2000" dirty="0" smtClean="0">
                <a:ea typeface="ＭＳ Ｐゴシック" pitchFamily="1" charset="-128"/>
                <a:cs typeface="ＭＳ Ｐゴシック" pitchFamily="1" charset="-128"/>
              </a:rPr>
              <a:t> et al. 2000; </a:t>
            </a:r>
            <a:r>
              <a:rPr lang="en-GB" sz="2000" dirty="0" err="1" smtClean="0">
                <a:ea typeface="ＭＳ Ｐゴシック" pitchFamily="1" charset="-128"/>
                <a:cs typeface="ＭＳ Ｐゴシック" pitchFamily="1" charset="-128"/>
              </a:rPr>
              <a:t>Rantz</a:t>
            </a:r>
            <a:r>
              <a:rPr lang="en-GB" sz="2000" dirty="0" smtClean="0">
                <a:ea typeface="ＭＳ Ｐゴシック" pitchFamily="1" charset="-128"/>
                <a:cs typeface="ＭＳ Ｐゴシック" pitchFamily="1" charset="-128"/>
              </a:rPr>
              <a:t> et al. 2001;Arling et al. 2005; </a:t>
            </a:r>
            <a:r>
              <a:rPr lang="en-GB" sz="2000" dirty="0" err="1" smtClean="0">
                <a:ea typeface="ＭＳ Ｐゴシック" pitchFamily="1" charset="-128"/>
                <a:cs typeface="ＭＳ Ｐゴシック" pitchFamily="1" charset="-128"/>
              </a:rPr>
              <a:t>Grando</a:t>
            </a:r>
            <a:r>
              <a:rPr lang="en-GB" sz="2000" dirty="0" smtClean="0">
                <a:ea typeface="ＭＳ Ｐゴシック" pitchFamily="1" charset="-128"/>
                <a:cs typeface="ＭＳ Ｐゴシック" pitchFamily="1" charset="-128"/>
              </a:rPr>
              <a:t> et al. 2007; Sales et al. 2011b </a:t>
            </a:r>
            <a:endParaRPr lang="en-US" sz="2000" dirty="0" smtClean="0">
              <a:ea typeface="ＭＳ Ｐゴシック" pitchFamily="1" charset="-128"/>
              <a:cs typeface="ＭＳ Ｐゴシック" pitchFamily="1" charset="-128"/>
            </a:endParaRPr>
          </a:p>
          <a:p>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1116</TotalTime>
  <Words>3148</Words>
  <Application>Microsoft Macintosh PowerPoint</Application>
  <PresentationFormat>On-screen Show (4:3)</PresentationFormat>
  <Paragraphs>253</Paragraphs>
  <Slides>26</Slides>
  <Notes>18</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Equity</vt:lpstr>
      <vt:lpstr>Identifying high priority care areas to enhance quality of life for residents with dementia in long term care  </vt:lpstr>
      <vt:lpstr>Acknowledgements</vt:lpstr>
      <vt:lpstr>Objectives</vt:lpstr>
      <vt:lpstr>What brought me here?</vt:lpstr>
      <vt:lpstr>Quality Indicator Development</vt:lpstr>
      <vt:lpstr>RAI data includes…..</vt:lpstr>
      <vt:lpstr>Quality Indicators are incidence or prevalence measures (CHSRA 2006)</vt:lpstr>
      <vt:lpstr>What is quality indicator information supposed to do?</vt:lpstr>
      <vt:lpstr>Barriers to using QI evidence to improve life in long term care </vt:lpstr>
      <vt:lpstr> Barriers cnt’d</vt:lpstr>
      <vt:lpstr>Barriers cnt’d</vt:lpstr>
      <vt:lpstr>Quality Indicators and  Quality of Life</vt:lpstr>
      <vt:lpstr>In Summary:</vt:lpstr>
      <vt:lpstr>The purpose of my PhD research</vt:lpstr>
      <vt:lpstr>Research objective</vt:lpstr>
      <vt:lpstr>Quality of Life:  From whose perspective?</vt:lpstr>
      <vt:lpstr>Slide 17</vt:lpstr>
      <vt:lpstr>Proposed methods</vt:lpstr>
      <vt:lpstr>Meta-synthesis</vt:lpstr>
      <vt:lpstr>Model testing</vt:lpstr>
      <vt:lpstr>Example of SEM displaying the linkage among domains important to quality of life</vt:lpstr>
      <vt:lpstr>Dissemination</vt:lpstr>
      <vt:lpstr>Potential impact</vt:lpstr>
      <vt:lpstr>Questions/Comments</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high priority care areas to enhance quality of life for residents with dementia in long-term care </dc:title>
  <dc:creator>Hannah O'Rourke</dc:creator>
  <cp:lastModifiedBy>Hannah O'Rourke</cp:lastModifiedBy>
  <cp:revision>175</cp:revision>
  <dcterms:created xsi:type="dcterms:W3CDTF">2012-03-06T03:00:03Z</dcterms:created>
  <dcterms:modified xsi:type="dcterms:W3CDTF">2012-03-06T03:24:21Z</dcterms:modified>
</cp:coreProperties>
</file>