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Masters/slideMaster2.xml" ContentType="application/vnd.openxmlformats-officedocument.presentationml.slide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theme/theme4.xml" ContentType="application/vnd.openxmlformats-officedocument.them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notesSlides/notesSlide3.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 id="2147483744" r:id="rId2"/>
  </p:sldMasterIdLst>
  <p:notesMasterIdLst>
    <p:notesMasterId r:id="rId22"/>
  </p:notesMasterIdLst>
  <p:handoutMasterIdLst>
    <p:handoutMasterId r:id="rId23"/>
  </p:handoutMasterIdLst>
  <p:sldIdLst>
    <p:sldId id="256" r:id="rId3"/>
    <p:sldId id="258" r:id="rId4"/>
    <p:sldId id="257" r:id="rId5"/>
    <p:sldId id="273" r:id="rId6"/>
    <p:sldId id="277" r:id="rId7"/>
    <p:sldId id="276" r:id="rId8"/>
    <p:sldId id="261" r:id="rId9"/>
    <p:sldId id="265" r:id="rId10"/>
    <p:sldId id="279" r:id="rId11"/>
    <p:sldId id="278" r:id="rId12"/>
    <p:sldId id="259" r:id="rId13"/>
    <p:sldId id="263" r:id="rId14"/>
    <p:sldId id="260" r:id="rId15"/>
    <p:sldId id="267" r:id="rId16"/>
    <p:sldId id="272" r:id="rId17"/>
    <p:sldId id="271" r:id="rId18"/>
    <p:sldId id="274" r:id="rId19"/>
    <p:sldId id="270" r:id="rId20"/>
    <p:sldId id="268" r:id="rId2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0"/>
      </p:ext>
    </p:extLst>
  </p:showPr>
  <p:clrMru>
    <a:srgbClr val="BA0023"/>
    <a:srgbClr val="BEBEBE"/>
    <a:srgbClr val="A50021"/>
    <a:srgbClr val="B1B19D"/>
    <a:srgbClr val="BABAA8"/>
    <a:srgbClr val="C6C6B6"/>
    <a:srgbClr val="5F5F5F"/>
    <a:srgbClr val="FF66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76" d="100"/>
          <a:sy n="76" d="100"/>
        </p:scale>
        <p:origin x="-1280" y="-64"/>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CA"/>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54915C01-1CC3-410B-BD26-0020EA6F76B0}" type="datetimeFigureOut">
              <a:rPr lang="en-US"/>
              <a:pPr>
                <a:defRPr/>
              </a:pPr>
              <a:t>9/11/12</a:t>
            </a:fld>
            <a:endParaRPr lang="en-CA"/>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en-CA"/>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pPr>
              <a:defRPr/>
            </a:pPr>
            <a:fld id="{E743ED9C-69CB-422E-A42A-81C73D951A65}" type="slidenum">
              <a:rPr lang="en-CA"/>
              <a:pPr>
                <a:defRPr/>
              </a:pPr>
              <a:t>‹#›</a:t>
            </a:fld>
            <a:endParaRPr lang="en-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8442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39305561-C13C-2A4F-9192-7D05D1A234F2}" type="datetimeFigureOut">
              <a:rPr lang="en-US" smtClean="0"/>
              <a:t>9/11/12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E8E83FAA-1D93-A44B-9F02-E732EADB538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Power and Knowledge</a:t>
            </a:r>
          </a:p>
          <a:p>
            <a:r>
              <a:rPr lang="en-US" dirty="0" smtClean="0"/>
              <a:t>Setting</a:t>
            </a:r>
            <a:r>
              <a:rPr lang="en-US" baseline="0" dirty="0" smtClean="0"/>
              <a:t> the Context</a:t>
            </a:r>
            <a:endParaRPr lang="en-US" dirty="0"/>
          </a:p>
        </p:txBody>
      </p:sp>
      <p:sp>
        <p:nvSpPr>
          <p:cNvPr id="4" name="Slide Number Placeholder 3"/>
          <p:cNvSpPr>
            <a:spLocks noGrp="1"/>
          </p:cNvSpPr>
          <p:nvPr>
            <p:ph type="sldNum" sz="quarter" idx="10"/>
          </p:nvPr>
        </p:nvSpPr>
        <p:spPr/>
        <p:txBody>
          <a:bodyPr/>
          <a:lstStyle/>
          <a:p>
            <a:fld id="{E8E83FAA-1D93-A44B-9F02-E732EADB5387}"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4294967295"/>
          </p:nvPr>
        </p:nvSpPr>
        <p:spPr bwMode="auto">
          <a:xfrm>
            <a:off x="4143587" y="9119474"/>
            <a:ext cx="3169920" cy="48006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fld id="{296B8861-5592-47AA-8A56-AD9D675C77FF}" type="slidenum">
              <a:rPr lang="de-CH">
                <a:solidFill>
                  <a:srgbClr val="000000"/>
                </a:solidFill>
                <a:ea typeface="ＭＳ Ｐゴシック" pitchFamily="34" charset="-128"/>
              </a:rPr>
              <a:pPr/>
              <a:t>4</a:t>
            </a:fld>
            <a:endParaRPr lang="de-CH">
              <a:solidFill>
                <a:srgbClr val="000000"/>
              </a:solidFill>
              <a:ea typeface="ＭＳ Ｐゴシック" pitchFamily="34" charset="-128"/>
            </a:endParaRPr>
          </a:p>
        </p:txBody>
      </p:sp>
      <p:sp>
        <p:nvSpPr>
          <p:cNvPr id="122883" name="Rectangle 2"/>
          <p:cNvSpPr>
            <a:spLocks noGrp="1" noRot="1" noChangeAspect="1" noChangeArrowheads="1" noTextEdit="1"/>
          </p:cNvSpPr>
          <p:nvPr>
            <p:ph type="sldImg"/>
          </p:nvPr>
        </p:nvSpPr>
        <p:spPr>
          <a:xfrm>
            <a:off x="-15319587" y="-12386794"/>
            <a:ext cx="18034001" cy="13096720"/>
          </a:xfrm>
          <a:ln>
            <a:solidFill>
              <a:srgbClr val="000000"/>
            </a:solidFill>
            <a:miter lim="800000"/>
            <a:headEnd/>
            <a:tailEnd/>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This slide is from Don </a:t>
            </a:r>
            <a:r>
              <a:rPr lang="en-US" dirty="0" err="1" smtClean="0">
                <a:latin typeface="Times New Roman" pitchFamily="18" charset="0"/>
                <a:ea typeface="ＭＳ Ｐゴシック" pitchFamily="34" charset="-128"/>
              </a:rPr>
              <a:t>deSavigny</a:t>
            </a:r>
            <a:endParaRPr lang="en-US" dirty="0"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74755" name="Rectangle 3"/>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sz="1100" dirty="0">
                <a:ea typeface="ＭＳ Ｐゴシック" pitchFamily="34" charset="-128"/>
              </a:rPr>
              <a:t>The ones with asterisk are the ones that had 80% consensus after one round</a:t>
            </a:r>
          </a:p>
          <a:p>
            <a:r>
              <a:rPr lang="en-US" sz="1100" dirty="0">
                <a:ea typeface="ＭＳ Ｐゴシック" pitchFamily="34" charset="-128"/>
              </a:rPr>
              <a:t>Note the prominence of mental health concerns, but also dental made it into top 11</a:t>
            </a:r>
          </a:p>
          <a:p>
            <a:endParaRPr lang="en-US" sz="1100" dirty="0">
              <a:ea typeface="ＭＳ Ｐゴシック" pitchFamily="34" charset="-128"/>
            </a:endParaRPr>
          </a:p>
          <a:p>
            <a:r>
              <a:rPr lang="en-CA" sz="1100" dirty="0">
                <a:ea typeface="ＭＳ Ｐゴシック" pitchFamily="34" charset="-128"/>
              </a:rPr>
              <a:t>The list of top 20 conditions was reviewed and approved by the </a:t>
            </a:r>
            <a:r>
              <a:rPr lang="en-US" sz="1100" dirty="0">
                <a:ea typeface="ＭＳ Ｐゴシック" pitchFamily="34" charset="-128"/>
              </a:rPr>
              <a:t>expert panel at the consensus conference: </a:t>
            </a:r>
            <a:r>
              <a:rPr lang="en-CA" sz="1100" dirty="0">
                <a:ea typeface="ＭＳ Ｐゴシック" pitchFamily="34" charset="-128"/>
              </a:rPr>
              <a:t>with one modification by the panel of key experts who would be developing the guidelines: Routine vaccine preventable diseases were considered a single priority, combining tetanus diphtheria and polio with MMR for guideline development.  </a:t>
            </a:r>
          </a:p>
          <a:p>
            <a:endParaRPr lang="en-US" sz="1100" dirty="0">
              <a:ea typeface="ＭＳ Ｐゴシック" pitchFamily="34" charset="-128"/>
            </a:endParaRPr>
          </a:p>
          <a:p>
            <a:r>
              <a:rPr lang="en-US" sz="1100" dirty="0">
                <a:ea typeface="ＭＳ Ｐゴシック" pitchFamily="34" charset="-128"/>
              </a:rPr>
              <a:t>Third round - </a:t>
            </a:r>
            <a:r>
              <a:rPr lang="en-CA" sz="1100" dirty="0">
                <a:ea typeface="ＭＳ Ｐゴシック" pitchFamily="34" charset="-128"/>
              </a:rPr>
              <a:t>As a final step, Delphi participants were sent the identified 20 conditions for approval and discussion; of the 41 participants, 88% approved (35/35 who participated in this round).</a:t>
            </a:r>
          </a:p>
          <a:p>
            <a:endParaRPr lang="en-US" sz="1100" dirty="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Delphi results</a:t>
            </a:r>
            <a:endParaRPr lang="en-US" dirty="0"/>
          </a:p>
        </p:txBody>
      </p:sp>
      <p:sp>
        <p:nvSpPr>
          <p:cNvPr id="4" name="Slide Number Placeholder 3"/>
          <p:cNvSpPr>
            <a:spLocks noGrp="1"/>
          </p:cNvSpPr>
          <p:nvPr>
            <p:ph type="sldNum" sz="quarter" idx="10"/>
          </p:nvPr>
        </p:nvSpPr>
        <p:spPr/>
        <p:txBody>
          <a:bodyPr/>
          <a:lstStyle/>
          <a:p>
            <a:fld id="{E8E83FAA-1D93-A44B-9F02-E732EADB5387}" type="slidenum">
              <a:rPr lang="en-US" smtClean="0"/>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0500" y="209550"/>
            <a:ext cx="8763000" cy="6438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1986" name="Rectangle 2"/>
          <p:cNvSpPr>
            <a:spLocks noGrp="1" noChangeArrowheads="1"/>
          </p:cNvSpPr>
          <p:nvPr>
            <p:ph type="ctrTitle"/>
          </p:nvPr>
        </p:nvSpPr>
        <p:spPr>
          <a:xfrm>
            <a:off x="685800" y="762000"/>
            <a:ext cx="7772400" cy="1676400"/>
          </a:xfrm>
        </p:spPr>
        <p:txBody>
          <a:bodyPr/>
          <a:lstStyle>
            <a:lvl1pPr>
              <a:defRPr sz="6300">
                <a:solidFill>
                  <a:srgbClr val="FF6600"/>
                </a:solidFill>
              </a:defRPr>
            </a:lvl1pPr>
          </a:lstStyle>
          <a:p>
            <a:r>
              <a:rPr lang="en-US" smtClean="0"/>
              <a:t>Click to edit Master title style</a:t>
            </a:r>
            <a:endParaRPr lang="en-US"/>
          </a:p>
        </p:txBody>
      </p:sp>
      <p:sp>
        <p:nvSpPr>
          <p:cNvPr id="41987" name="Rectangle 3"/>
          <p:cNvSpPr>
            <a:spLocks noGrp="1" noChangeArrowheads="1"/>
          </p:cNvSpPr>
          <p:nvPr>
            <p:ph type="subTitle" idx="1"/>
          </p:nvPr>
        </p:nvSpPr>
        <p:spPr>
          <a:xfrm>
            <a:off x="1295400" y="2743200"/>
            <a:ext cx="6400800" cy="1447800"/>
          </a:xfrm>
        </p:spPr>
        <p:txBody>
          <a:bodyPr/>
          <a:lstStyle>
            <a:lvl1pPr marL="0" indent="0" algn="ctr">
              <a:buFontTx/>
              <a:buNone/>
              <a:defRPr sz="3200">
                <a:solidFill>
                  <a:schemeClr val="bg1"/>
                </a:solidFill>
                <a:latin typeface="HelveticaNeueLT Std Med" pitchFamily="34" charset="0"/>
              </a:defRPr>
            </a:lvl1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901723"/>
      </p:ext>
    </p:extLst>
  </p:cSld>
  <p:clrMapOvr>
    <a:masterClrMapping/>
  </p:clrMapOvr>
  <p:transition spd="slow" advTm="20000">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84137F-3777-4FC7-92AE-7EB7411DC4BF}"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6939222"/>
      </p:ext>
    </p:extLst>
  </p:cSld>
  <p:clrMapOvr>
    <a:masterClrMapping/>
  </p:clrMapOvr>
  <p:transition spd="slow" advTm="20000">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DCC0D5-E1C2-465E-8233-D283B4EF24B6}"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362641"/>
      </p:ext>
    </p:extLst>
  </p:cSld>
  <p:clrMapOvr>
    <a:masterClrMapping/>
  </p:clrMapOvr>
  <p:transition spd="slow" advTm="20000">
    <p:fade thruBlk="1"/>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305A9D-F624-4011-BD7C-9BDD39D366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7012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F7B43-793A-4ECD-A9E2-DE267C478C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7441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89ADB5-8CC7-40A5-B396-E0B85809B3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8931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9B1602-D0D4-43CB-9D2D-B43EF02973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4454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CBB72-B827-421B-A326-9115D761C3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5929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BAEAEE-4A05-4C55-A900-60DBC12EB3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4560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9F30F4-62BC-454C-BCCC-2002303596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4461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D3AAE3-12DF-4A0A-8FD8-CCD60630FF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774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44A538-E7FC-445F-B652-38F61A6BD288}"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8515222"/>
      </p:ext>
    </p:extLst>
  </p:cSld>
  <p:clrMapOvr>
    <a:masterClrMapping/>
  </p:clrMapOvr>
  <p:transition spd="slow" advTm="20000">
    <p:fade thruBlk="1"/>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E32256-8C84-4E09-BB70-5B831CFFE3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9315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BAFCC9-EA04-45FB-8376-83986E289D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2159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00F4AB-E399-4DD6-9F17-1478E061D7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990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D9EC0E-44EC-4C86-95B2-5B701BAC9F06}"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3238818"/>
      </p:ext>
    </p:extLst>
  </p:cSld>
  <p:clrMapOvr>
    <a:masterClrMapping/>
  </p:clrMapOvr>
  <p:transition spd="slow" advTm="20000">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12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2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4CF099-3C36-413F-BC7D-16E0E6F1CB65}"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8499530"/>
      </p:ext>
    </p:extLst>
  </p:cSld>
  <p:clrMapOvr>
    <a:masterClrMapping/>
  </p:clrMapOvr>
  <p:transition spd="slow" advTm="20000">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83BEB3-AE5A-4EEA-9574-46550BF977B1}"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7808644"/>
      </p:ext>
    </p:extLst>
  </p:cSld>
  <p:clrMapOvr>
    <a:masterClrMapping/>
  </p:clrMapOvr>
  <p:transition spd="slow" advTm="20000">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A72C88-686D-46A2-B5B3-93274E1616CA}"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9039184"/>
      </p:ext>
    </p:extLst>
  </p:cSld>
  <p:clrMapOvr>
    <a:masterClrMapping/>
  </p:clrMapOvr>
  <p:transition spd="slow" advTm="20000">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FDEE4B-D9E5-4F9C-8899-EBFD6BD014EC}"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0345436"/>
      </p:ext>
    </p:extLst>
  </p:cSld>
  <p:clrMapOvr>
    <a:masterClrMapping/>
  </p:clrMapOvr>
  <p:transition spd="slow" advTm="20000">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521605-D18B-4117-988C-2C7D958F0E74}"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2982440"/>
      </p:ext>
    </p:extLst>
  </p:cSld>
  <p:clrMapOvr>
    <a:masterClrMapping/>
  </p:clrMapOvr>
  <p:transition spd="slow" advTm="20000">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A23DB0-60E6-421A-9F6B-CAAE484111A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0339517"/>
      </p:ext>
    </p:extLst>
  </p:cSld>
  <p:clrMapOvr>
    <a:masterClrMapping/>
  </p:clrMapOvr>
  <p:transition spd="slow" advTm="20000">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5738" y="204788"/>
            <a:ext cx="8772525" cy="6448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0"/>
            <a:ext cx="8229600" cy="1066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112838"/>
            <a:ext cx="8229600" cy="45259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381000" y="6400800"/>
            <a:ext cx="2133600" cy="228600"/>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bodyPr>
          <a:lstStyle>
            <a:lvl1pPr>
              <a:defRPr sz="1400">
                <a:solidFill>
                  <a:schemeClr val="bg1"/>
                </a:solidFill>
              </a:defRPr>
            </a:lvl1pPr>
          </a:lstStyle>
          <a:p>
            <a:pPr>
              <a:defRPr/>
            </a:pPr>
            <a:endParaRPr lang="en-US"/>
          </a:p>
        </p:txBody>
      </p:sp>
      <p:sp>
        <p:nvSpPr>
          <p:cNvPr id="1029" name="Rectangle 5"/>
          <p:cNvSpPr>
            <a:spLocks noGrp="1" noChangeArrowheads="1"/>
          </p:cNvSpPr>
          <p:nvPr>
            <p:ph type="ftr" sz="quarter" idx="3"/>
          </p:nvPr>
        </p:nvSpPr>
        <p:spPr bwMode="auto">
          <a:xfrm>
            <a:off x="381000" y="5943600"/>
            <a:ext cx="457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2000">
                <a:solidFill>
                  <a:srgbClr val="FF6600"/>
                </a:solidFill>
                <a:latin typeface="+mj-lt"/>
              </a:defRPr>
            </a:lvl1pPr>
          </a:lstStyle>
          <a:p>
            <a:pPr>
              <a:defRPr/>
            </a:pPr>
            <a:endParaRPr lang="en-US"/>
          </a:p>
        </p:txBody>
      </p:sp>
      <p:sp>
        <p:nvSpPr>
          <p:cNvPr id="1030" name="Rectangle 6"/>
          <p:cNvSpPr>
            <a:spLocks noGrp="1" noChangeArrowheads="1"/>
          </p:cNvSpPr>
          <p:nvPr>
            <p:ph type="sldNum" sz="quarter" idx="4"/>
          </p:nvPr>
        </p:nvSpPr>
        <p:spPr bwMode="auto">
          <a:xfrm>
            <a:off x="8458200" y="152400"/>
            <a:ext cx="53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42B77081-095C-4902-A953-90BA08191C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spd="slow" advTm="20000">
    <p:fade thruBlk="1"/>
  </p:transition>
  <p:txStyles>
    <p:titleStyle>
      <a:lvl1pPr algn="ctr" rtl="0" eaLnBrk="1" fontAlgn="base" hangingPunct="1">
        <a:spcBef>
          <a:spcPct val="0"/>
        </a:spcBef>
        <a:spcAft>
          <a:spcPct val="0"/>
        </a:spcAft>
        <a:defRPr sz="3600">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HelveticaNeueLT Std Med" pitchFamily="34" charset="0"/>
        </a:defRPr>
      </a:lvl2pPr>
      <a:lvl3pPr algn="ctr" rtl="0" eaLnBrk="1" fontAlgn="base" hangingPunct="1">
        <a:spcBef>
          <a:spcPct val="0"/>
        </a:spcBef>
        <a:spcAft>
          <a:spcPct val="0"/>
        </a:spcAft>
        <a:defRPr sz="3600">
          <a:solidFill>
            <a:schemeClr val="bg1"/>
          </a:solidFill>
          <a:latin typeface="HelveticaNeueLT Std Med" pitchFamily="34" charset="0"/>
        </a:defRPr>
      </a:lvl3pPr>
      <a:lvl4pPr algn="ctr" rtl="0" eaLnBrk="1" fontAlgn="base" hangingPunct="1">
        <a:spcBef>
          <a:spcPct val="0"/>
        </a:spcBef>
        <a:spcAft>
          <a:spcPct val="0"/>
        </a:spcAft>
        <a:defRPr sz="3600">
          <a:solidFill>
            <a:schemeClr val="bg1"/>
          </a:solidFill>
          <a:latin typeface="HelveticaNeueLT Std Med" pitchFamily="34" charset="0"/>
        </a:defRPr>
      </a:lvl4pPr>
      <a:lvl5pPr algn="ctr" rtl="0" eaLnBrk="1" fontAlgn="base" hangingPunct="1">
        <a:spcBef>
          <a:spcPct val="0"/>
        </a:spcBef>
        <a:spcAft>
          <a:spcPct val="0"/>
        </a:spcAft>
        <a:defRPr sz="3600">
          <a:solidFill>
            <a:schemeClr val="bg1"/>
          </a:solidFill>
          <a:latin typeface="HelveticaNeueLT Std Med" pitchFamily="34" charset="0"/>
        </a:defRPr>
      </a:lvl5pPr>
      <a:lvl6pPr marL="457200" algn="ctr" rtl="0" eaLnBrk="1" fontAlgn="base" hangingPunct="1">
        <a:spcBef>
          <a:spcPct val="0"/>
        </a:spcBef>
        <a:spcAft>
          <a:spcPct val="0"/>
        </a:spcAft>
        <a:defRPr sz="3600">
          <a:solidFill>
            <a:schemeClr val="bg1"/>
          </a:solidFill>
          <a:latin typeface="HelveticaNeueLT Std Med" pitchFamily="34" charset="0"/>
        </a:defRPr>
      </a:lvl6pPr>
      <a:lvl7pPr marL="914400" algn="ctr" rtl="0" eaLnBrk="1" fontAlgn="base" hangingPunct="1">
        <a:spcBef>
          <a:spcPct val="0"/>
        </a:spcBef>
        <a:spcAft>
          <a:spcPct val="0"/>
        </a:spcAft>
        <a:defRPr sz="3600">
          <a:solidFill>
            <a:schemeClr val="bg1"/>
          </a:solidFill>
          <a:latin typeface="HelveticaNeueLT Std Med" pitchFamily="34" charset="0"/>
        </a:defRPr>
      </a:lvl7pPr>
      <a:lvl8pPr marL="1371600" algn="ctr" rtl="0" eaLnBrk="1" fontAlgn="base" hangingPunct="1">
        <a:spcBef>
          <a:spcPct val="0"/>
        </a:spcBef>
        <a:spcAft>
          <a:spcPct val="0"/>
        </a:spcAft>
        <a:defRPr sz="3600">
          <a:solidFill>
            <a:schemeClr val="bg1"/>
          </a:solidFill>
          <a:latin typeface="HelveticaNeueLT Std Med" pitchFamily="34" charset="0"/>
        </a:defRPr>
      </a:lvl8pPr>
      <a:lvl9pPr marL="1828800" algn="ctr" rtl="0" eaLnBrk="1" fontAlgn="base" hangingPunct="1">
        <a:spcBef>
          <a:spcPct val="0"/>
        </a:spcBef>
        <a:spcAft>
          <a:spcPct val="0"/>
        </a:spcAft>
        <a:defRPr sz="3600">
          <a:solidFill>
            <a:schemeClr val="bg1"/>
          </a:solidFill>
          <a:latin typeface="HelveticaNeueLT Std Med" pitchFamily="34" charset="0"/>
        </a:defRPr>
      </a:lvl9pPr>
    </p:titleStyle>
    <p:bodyStyle>
      <a:lvl1pPr marL="342900" indent="-342900" algn="l" rtl="0" eaLnBrk="1" fontAlgn="base" hangingPunct="1">
        <a:spcBef>
          <a:spcPct val="20000"/>
        </a:spcBef>
        <a:spcAft>
          <a:spcPct val="0"/>
        </a:spcAft>
        <a:buChar char="•"/>
        <a:defRPr sz="2800">
          <a:solidFill>
            <a:srgbClr val="FF66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D85393AD-13BA-4358-A1C6-827A68E0E7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23632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cirhken.ca/" TargetMode="Externa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cirhken.c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ev.test.cochrane.org/podcasts/issue/Immigrant%20Health/575"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1" Type="http://schemas.openxmlformats.org/officeDocument/2006/relationships/image" Target="../media/image19.jpeg"/><Relationship Id="rId12" Type="http://schemas.openxmlformats.org/officeDocument/2006/relationships/image" Target="../media/image20.jpeg"/><Relationship Id="rId13"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lvl="0"/>
            <a:r>
              <a:rPr lang="en-US" sz="2200" b="1" kern="1200" cap="all" dirty="0" smtClean="0">
                <a:solidFill>
                  <a:prstClr val="black"/>
                </a:solidFill>
                <a:effectLst>
                  <a:outerShdw blurRad="254000" algn="tl" rotWithShape="0">
                    <a:srgbClr val="000000">
                      <a:alpha val="43137"/>
                    </a:srgbClr>
                  </a:outerShdw>
                </a:effectLst>
                <a:latin typeface="Cambria"/>
                <a:ea typeface="+mn-ea"/>
                <a:cs typeface="+mn-cs"/>
              </a:rPr>
              <a:t/>
            </a:r>
            <a:br>
              <a:rPr lang="en-US" sz="2200" b="1" kern="1200" cap="all" dirty="0" smtClean="0">
                <a:solidFill>
                  <a:prstClr val="black"/>
                </a:solidFill>
                <a:effectLst>
                  <a:outerShdw blurRad="254000" algn="tl" rotWithShape="0">
                    <a:srgbClr val="000000">
                      <a:alpha val="43137"/>
                    </a:srgbClr>
                  </a:outerShdw>
                </a:effectLst>
                <a:latin typeface="Cambria"/>
                <a:ea typeface="+mn-ea"/>
                <a:cs typeface="+mn-cs"/>
              </a:rPr>
            </a:br>
            <a:r>
              <a:rPr lang="en-US" sz="2200" b="1" kern="1200" cap="all" dirty="0">
                <a:solidFill>
                  <a:prstClr val="black"/>
                </a:solidFill>
                <a:effectLst>
                  <a:outerShdw blurRad="254000" algn="tl" rotWithShape="0">
                    <a:srgbClr val="000000">
                      <a:alpha val="43137"/>
                    </a:srgbClr>
                  </a:outerShdw>
                </a:effectLst>
                <a:latin typeface="Cambria"/>
                <a:ea typeface="+mn-ea"/>
                <a:cs typeface="+mn-cs"/>
              </a:rPr>
              <a:t/>
            </a:r>
            <a:br>
              <a:rPr lang="en-US" sz="2200" b="1" kern="1200" cap="all" dirty="0">
                <a:solidFill>
                  <a:prstClr val="black"/>
                </a:solidFill>
                <a:effectLst>
                  <a:outerShdw blurRad="254000" algn="tl" rotWithShape="0">
                    <a:srgbClr val="000000">
                      <a:alpha val="43137"/>
                    </a:srgbClr>
                  </a:outerShdw>
                </a:effectLst>
                <a:latin typeface="Cambria"/>
                <a:ea typeface="+mn-ea"/>
                <a:cs typeface="+mn-cs"/>
              </a:rPr>
            </a:br>
            <a:r>
              <a:rPr lang="en-US" sz="2200" b="1" kern="1200" cap="all" dirty="0" smtClean="0">
                <a:solidFill>
                  <a:prstClr val="black"/>
                </a:solidFill>
                <a:effectLst>
                  <a:outerShdw blurRad="254000" algn="tl" rotWithShape="0">
                    <a:srgbClr val="000000">
                      <a:alpha val="43137"/>
                    </a:srgbClr>
                  </a:outerShdw>
                </a:effectLst>
                <a:latin typeface="Cambria"/>
                <a:ea typeface="+mn-ea"/>
                <a:cs typeface="+mn-cs"/>
              </a:rPr>
              <a:t/>
            </a:r>
            <a:br>
              <a:rPr lang="en-US" sz="2200" b="1" kern="1200" cap="all" dirty="0" smtClean="0">
                <a:solidFill>
                  <a:prstClr val="black"/>
                </a:solidFill>
                <a:effectLst>
                  <a:outerShdw blurRad="254000" algn="tl" rotWithShape="0">
                    <a:srgbClr val="000000">
                      <a:alpha val="43137"/>
                    </a:srgbClr>
                  </a:outerShdw>
                </a:effectLst>
                <a:latin typeface="Cambria"/>
                <a:ea typeface="+mn-ea"/>
                <a:cs typeface="+mn-cs"/>
              </a:rPr>
            </a:br>
            <a:r>
              <a:rPr lang="en-US" sz="2200" b="1" kern="1200" cap="all" dirty="0">
                <a:solidFill>
                  <a:prstClr val="black"/>
                </a:solidFill>
                <a:effectLst>
                  <a:outerShdw blurRad="254000" algn="tl" rotWithShape="0">
                    <a:srgbClr val="000000">
                      <a:alpha val="43137"/>
                    </a:srgbClr>
                  </a:outerShdw>
                </a:effectLst>
                <a:latin typeface="Cambria"/>
                <a:ea typeface="+mn-ea"/>
                <a:cs typeface="+mn-cs"/>
              </a:rPr>
              <a:t/>
            </a:r>
            <a:br>
              <a:rPr lang="en-US" sz="2200" b="1" kern="1200" cap="all" dirty="0">
                <a:solidFill>
                  <a:prstClr val="black"/>
                </a:solidFill>
                <a:effectLst>
                  <a:outerShdw blurRad="254000" algn="tl" rotWithShape="0">
                    <a:srgbClr val="000000">
                      <a:alpha val="43137"/>
                    </a:srgbClr>
                  </a:outerShdw>
                </a:effectLst>
                <a:latin typeface="Cambria"/>
                <a:ea typeface="+mn-ea"/>
                <a:cs typeface="+mn-cs"/>
              </a:rPr>
            </a:br>
            <a:r>
              <a:rPr lang="en-US" sz="2200" b="1" kern="1200" cap="all" dirty="0" smtClean="0">
                <a:solidFill>
                  <a:prstClr val="black"/>
                </a:solidFill>
                <a:effectLst>
                  <a:outerShdw blurRad="254000" algn="tl" rotWithShape="0">
                    <a:srgbClr val="000000">
                      <a:alpha val="43137"/>
                    </a:srgbClr>
                  </a:outerShdw>
                </a:effectLst>
                <a:latin typeface="Cambria"/>
                <a:ea typeface="+mn-ea"/>
                <a:cs typeface="+mn-cs"/>
              </a:rPr>
              <a:t/>
            </a:r>
            <a:br>
              <a:rPr lang="en-US" sz="2200" b="1" kern="1200" cap="all" dirty="0" smtClean="0">
                <a:solidFill>
                  <a:prstClr val="black"/>
                </a:solidFill>
                <a:effectLst>
                  <a:outerShdw blurRad="254000" algn="tl" rotWithShape="0">
                    <a:srgbClr val="000000">
                      <a:alpha val="43137"/>
                    </a:srgbClr>
                  </a:outerShdw>
                </a:effectLst>
                <a:latin typeface="Cambria"/>
                <a:ea typeface="+mn-ea"/>
                <a:cs typeface="+mn-cs"/>
              </a:rPr>
            </a:br>
            <a:r>
              <a:rPr lang="en-US" sz="2200" b="1" kern="1200" cap="all" dirty="0">
                <a:solidFill>
                  <a:prstClr val="black"/>
                </a:solidFill>
                <a:effectLst>
                  <a:outerShdw blurRad="254000" algn="tl" rotWithShape="0">
                    <a:srgbClr val="000000">
                      <a:alpha val="43137"/>
                    </a:srgbClr>
                  </a:outerShdw>
                </a:effectLst>
                <a:latin typeface="Cambria"/>
                <a:ea typeface="+mn-ea"/>
                <a:cs typeface="+mn-cs"/>
              </a:rPr>
              <a:t/>
            </a:r>
            <a:br>
              <a:rPr lang="en-US" sz="2200" b="1" kern="1200" cap="all" dirty="0">
                <a:solidFill>
                  <a:prstClr val="black"/>
                </a:solidFill>
                <a:effectLst>
                  <a:outerShdw blurRad="254000" algn="tl" rotWithShape="0">
                    <a:srgbClr val="000000">
                      <a:alpha val="43137"/>
                    </a:srgbClr>
                  </a:outerShdw>
                </a:effectLst>
                <a:latin typeface="Cambria"/>
                <a:ea typeface="+mn-ea"/>
                <a:cs typeface="+mn-cs"/>
              </a:rPr>
            </a:br>
            <a:r>
              <a:rPr lang="en-US" sz="2200" b="1" kern="1200" cap="all" dirty="0">
                <a:solidFill>
                  <a:prstClr val="black"/>
                </a:solidFill>
                <a:effectLst>
                  <a:outerShdw blurRad="254000" algn="tl" rotWithShape="0">
                    <a:srgbClr val="000000">
                      <a:alpha val="43137"/>
                    </a:srgbClr>
                  </a:outerShdw>
                </a:effectLst>
                <a:latin typeface="Cambria"/>
                <a:ea typeface="+mn-ea"/>
                <a:cs typeface="+mn-cs"/>
              </a:rPr>
              <a:t/>
            </a:r>
            <a:br>
              <a:rPr lang="en-US" sz="2200" b="1" kern="1200" cap="all" dirty="0">
                <a:solidFill>
                  <a:prstClr val="black"/>
                </a:solidFill>
                <a:effectLst>
                  <a:outerShdw blurRad="254000" algn="tl" rotWithShape="0">
                    <a:srgbClr val="000000">
                      <a:alpha val="43137"/>
                    </a:srgbClr>
                  </a:outerShdw>
                </a:effectLst>
                <a:latin typeface="Cambria"/>
                <a:ea typeface="+mn-ea"/>
                <a:cs typeface="+mn-cs"/>
              </a:rPr>
            </a:br>
            <a:r>
              <a:rPr lang="en-US" sz="2200" b="1" kern="1200" cap="all" dirty="0" smtClean="0">
                <a:solidFill>
                  <a:prstClr val="black"/>
                </a:solidFill>
                <a:effectLst>
                  <a:outerShdw blurRad="254000" algn="tl" rotWithShape="0">
                    <a:srgbClr val="000000">
                      <a:alpha val="43137"/>
                    </a:srgbClr>
                  </a:outerShdw>
                </a:effectLst>
                <a:latin typeface="Cambria"/>
                <a:ea typeface="+mn-ea"/>
                <a:cs typeface="+mn-cs"/>
              </a:rPr>
              <a:t/>
            </a:r>
            <a:br>
              <a:rPr lang="en-US" sz="2200" b="1" kern="1200" cap="all" dirty="0" smtClean="0">
                <a:solidFill>
                  <a:prstClr val="black"/>
                </a:solidFill>
                <a:effectLst>
                  <a:outerShdw blurRad="254000" algn="tl" rotWithShape="0">
                    <a:srgbClr val="000000">
                      <a:alpha val="43137"/>
                    </a:srgbClr>
                  </a:outerShdw>
                </a:effectLst>
                <a:latin typeface="Cambria"/>
                <a:ea typeface="+mn-ea"/>
                <a:cs typeface="+mn-cs"/>
              </a:rPr>
            </a:br>
            <a:r>
              <a:rPr lang="en-US" sz="2200" b="1" kern="1200" cap="all" dirty="0">
                <a:solidFill>
                  <a:prstClr val="black"/>
                </a:solidFill>
                <a:effectLst>
                  <a:outerShdw blurRad="254000" algn="tl" rotWithShape="0">
                    <a:srgbClr val="000000">
                      <a:alpha val="43137"/>
                    </a:srgbClr>
                  </a:outerShdw>
                </a:effectLst>
                <a:latin typeface="Cambria"/>
                <a:ea typeface="+mn-ea"/>
                <a:cs typeface="+mn-cs"/>
              </a:rPr>
              <a:t/>
            </a:r>
            <a:br>
              <a:rPr lang="en-US" sz="2200" b="1" kern="1200" cap="all" dirty="0">
                <a:solidFill>
                  <a:prstClr val="black"/>
                </a:solidFill>
                <a:effectLst>
                  <a:outerShdw blurRad="254000" algn="tl" rotWithShape="0">
                    <a:srgbClr val="000000">
                      <a:alpha val="43137"/>
                    </a:srgbClr>
                  </a:outerShdw>
                </a:effectLst>
                <a:latin typeface="Cambria"/>
                <a:ea typeface="+mn-ea"/>
                <a:cs typeface="+mn-cs"/>
              </a:rPr>
            </a:br>
            <a:r>
              <a:rPr lang="en-US" sz="2200" b="1" kern="1200" cap="all" dirty="0" smtClean="0">
                <a:solidFill>
                  <a:prstClr val="black"/>
                </a:solidFill>
                <a:effectLst>
                  <a:outerShdw blurRad="254000" algn="tl" rotWithShape="0">
                    <a:srgbClr val="000000">
                      <a:alpha val="43137"/>
                    </a:srgbClr>
                  </a:outerShdw>
                </a:effectLst>
                <a:latin typeface="Cambria"/>
                <a:ea typeface="+mn-ea"/>
                <a:cs typeface="+mn-cs"/>
              </a:rPr>
              <a:t/>
            </a:r>
            <a:br>
              <a:rPr lang="en-US" sz="2200" b="1" kern="1200" cap="all" dirty="0" smtClean="0">
                <a:solidFill>
                  <a:prstClr val="black"/>
                </a:solidFill>
                <a:effectLst>
                  <a:outerShdw blurRad="254000" algn="tl" rotWithShape="0">
                    <a:srgbClr val="000000">
                      <a:alpha val="43137"/>
                    </a:srgbClr>
                  </a:outerShdw>
                </a:effectLst>
                <a:latin typeface="Cambria"/>
                <a:ea typeface="+mn-ea"/>
                <a:cs typeface="+mn-cs"/>
              </a:rPr>
            </a:br>
            <a:r>
              <a:rPr lang="en-US" sz="2200" b="1" kern="1200" cap="all" dirty="0">
                <a:solidFill>
                  <a:prstClr val="black"/>
                </a:solidFill>
                <a:effectLst>
                  <a:outerShdw blurRad="254000" algn="tl" rotWithShape="0">
                    <a:srgbClr val="000000">
                      <a:alpha val="43137"/>
                    </a:srgbClr>
                  </a:outerShdw>
                </a:effectLst>
                <a:latin typeface="Cambria"/>
                <a:ea typeface="+mn-ea"/>
                <a:cs typeface="+mn-cs"/>
              </a:rPr>
              <a:t/>
            </a:r>
            <a:br>
              <a:rPr lang="en-US" sz="2200" b="1" kern="1200" cap="all" dirty="0">
                <a:solidFill>
                  <a:prstClr val="black"/>
                </a:solidFill>
                <a:effectLst>
                  <a:outerShdw blurRad="254000" algn="tl" rotWithShape="0">
                    <a:srgbClr val="000000">
                      <a:alpha val="43137"/>
                    </a:srgbClr>
                  </a:outerShdw>
                </a:effectLst>
                <a:latin typeface="Cambria"/>
                <a:ea typeface="+mn-ea"/>
                <a:cs typeface="+mn-cs"/>
              </a:rPr>
            </a:br>
            <a:r>
              <a:rPr lang="en-US" sz="2200" b="1" kern="1200" cap="all" dirty="0" smtClean="0">
                <a:solidFill>
                  <a:prstClr val="black"/>
                </a:solidFill>
                <a:effectLst>
                  <a:outerShdw blurRad="254000" algn="tl" rotWithShape="0">
                    <a:srgbClr val="000000">
                      <a:alpha val="43137"/>
                    </a:srgbClr>
                  </a:outerShdw>
                </a:effectLst>
                <a:latin typeface="Cambria"/>
                <a:ea typeface="+mn-ea"/>
                <a:cs typeface="+mn-cs"/>
              </a:rPr>
              <a:t/>
            </a:r>
            <a:br>
              <a:rPr lang="en-US" sz="2200" b="1" kern="1200" cap="all" dirty="0" smtClean="0">
                <a:solidFill>
                  <a:prstClr val="black"/>
                </a:solidFill>
                <a:effectLst>
                  <a:outerShdw blurRad="254000" algn="tl" rotWithShape="0">
                    <a:srgbClr val="000000">
                      <a:alpha val="43137"/>
                    </a:srgbClr>
                  </a:outerShdw>
                </a:effectLst>
                <a:latin typeface="Cambria"/>
                <a:ea typeface="+mn-ea"/>
                <a:cs typeface="+mn-cs"/>
              </a:rPr>
            </a:br>
            <a:r>
              <a:rPr lang="en-US" sz="2200" b="1" kern="1200" cap="all" dirty="0">
                <a:solidFill>
                  <a:prstClr val="black"/>
                </a:solidFill>
                <a:effectLst>
                  <a:outerShdw blurRad="254000" algn="tl" rotWithShape="0">
                    <a:srgbClr val="000000">
                      <a:alpha val="43137"/>
                    </a:srgbClr>
                  </a:outerShdw>
                </a:effectLst>
                <a:latin typeface="Cambria"/>
                <a:ea typeface="+mn-ea"/>
                <a:cs typeface="+mn-cs"/>
              </a:rPr>
              <a:t/>
            </a:r>
            <a:br>
              <a:rPr lang="en-US" sz="2200" b="1" kern="1200" cap="all" dirty="0">
                <a:solidFill>
                  <a:prstClr val="black"/>
                </a:solidFill>
                <a:effectLst>
                  <a:outerShdw blurRad="254000" algn="tl" rotWithShape="0">
                    <a:srgbClr val="000000">
                      <a:alpha val="43137"/>
                    </a:srgbClr>
                  </a:outerShdw>
                </a:effectLst>
                <a:latin typeface="Cambria"/>
                <a:ea typeface="+mn-ea"/>
                <a:cs typeface="+mn-cs"/>
              </a:rPr>
            </a:br>
            <a:r>
              <a:rPr lang="en-US" sz="2400" b="1" kern="1200" dirty="0" smtClean="0">
                <a:solidFill>
                  <a:prstClr val="black"/>
                </a:solidFill>
                <a:latin typeface="Arial" pitchFamily="34" charset="0"/>
                <a:ea typeface="+mn-ea"/>
                <a:cs typeface="Arial" pitchFamily="34" charset="0"/>
              </a:rPr>
              <a:t>Kevin </a:t>
            </a:r>
            <a:r>
              <a:rPr lang="en-US" sz="2400" b="1" kern="1200" dirty="0">
                <a:solidFill>
                  <a:prstClr val="black"/>
                </a:solidFill>
                <a:latin typeface="Arial" pitchFamily="34" charset="0"/>
                <a:ea typeface="+mn-ea"/>
                <a:cs typeface="Arial" pitchFamily="34" charset="0"/>
              </a:rPr>
              <a:t>Pottie </a:t>
            </a:r>
            <a:r>
              <a:rPr lang="en-US" sz="1600" kern="1200" dirty="0">
                <a:solidFill>
                  <a:prstClr val="black"/>
                </a:solidFill>
                <a:latin typeface="Arial" pitchFamily="34" charset="0"/>
                <a:ea typeface="+mn-ea"/>
                <a:cs typeface="Arial" pitchFamily="34" charset="0"/>
              </a:rPr>
              <a:t>MD, CCFP, </a:t>
            </a:r>
            <a:r>
              <a:rPr lang="en-US" sz="1600" kern="1200" dirty="0" err="1">
                <a:solidFill>
                  <a:prstClr val="black"/>
                </a:solidFill>
                <a:latin typeface="Arial" pitchFamily="34" charset="0"/>
                <a:ea typeface="+mn-ea"/>
                <a:cs typeface="Arial" pitchFamily="34" charset="0"/>
              </a:rPr>
              <a:t>MClSc</a:t>
            </a:r>
            <a:r>
              <a:rPr lang="en-US" sz="1600" kern="1200" dirty="0">
                <a:solidFill>
                  <a:prstClr val="black"/>
                </a:solidFill>
                <a:latin typeface="Arial" pitchFamily="34" charset="0"/>
                <a:ea typeface="+mn-ea"/>
                <a:cs typeface="Arial" pitchFamily="34" charset="0"/>
              </a:rPr>
              <a:t> FCFP </a:t>
            </a:r>
            <a:br>
              <a:rPr lang="en-US" sz="1600" kern="1200" dirty="0">
                <a:solidFill>
                  <a:prstClr val="black"/>
                </a:solidFill>
                <a:latin typeface="Arial" pitchFamily="34" charset="0"/>
                <a:ea typeface="+mn-ea"/>
                <a:cs typeface="Arial" pitchFamily="34" charset="0"/>
              </a:rPr>
            </a:br>
            <a:r>
              <a:rPr lang="en-US" sz="1600" kern="1200" dirty="0">
                <a:solidFill>
                  <a:prstClr val="black"/>
                </a:solidFill>
                <a:latin typeface="Arial" pitchFamily="34" charset="0"/>
                <a:ea typeface="+mn-ea"/>
                <a:cs typeface="Arial" pitchFamily="34" charset="0"/>
              </a:rPr>
              <a:t/>
            </a:r>
            <a:br>
              <a:rPr lang="en-US" sz="1600" kern="1200" dirty="0">
                <a:solidFill>
                  <a:prstClr val="black"/>
                </a:solidFill>
                <a:latin typeface="Arial" pitchFamily="34" charset="0"/>
                <a:ea typeface="+mn-ea"/>
                <a:cs typeface="Arial" pitchFamily="34" charset="0"/>
              </a:rPr>
            </a:br>
            <a:r>
              <a:rPr lang="en-US" sz="1600" kern="1200" dirty="0">
                <a:solidFill>
                  <a:prstClr val="black"/>
                </a:solidFill>
                <a:latin typeface="Arial" pitchFamily="34" charset="0"/>
                <a:ea typeface="+mn-ea"/>
                <a:cs typeface="Arial" pitchFamily="34" charset="0"/>
              </a:rPr>
              <a:t>Associate Professor, Departments of Family Medicine and Epidemiology and Community Medicine, University of </a:t>
            </a:r>
            <a:r>
              <a:rPr lang="en-US" sz="1600" kern="1200" dirty="0" smtClean="0">
                <a:solidFill>
                  <a:prstClr val="black"/>
                </a:solidFill>
                <a:latin typeface="Arial" pitchFamily="34" charset="0"/>
                <a:ea typeface="+mn-ea"/>
                <a:cs typeface="Arial" pitchFamily="34" charset="0"/>
              </a:rPr>
              <a:t>Ottawa</a:t>
            </a:r>
            <a:br>
              <a:rPr lang="en-US" sz="1600" kern="1200" dirty="0" smtClean="0">
                <a:solidFill>
                  <a:prstClr val="black"/>
                </a:solidFill>
                <a:latin typeface="Arial" pitchFamily="34" charset="0"/>
                <a:ea typeface="+mn-ea"/>
                <a:cs typeface="Arial" pitchFamily="34" charset="0"/>
              </a:rPr>
            </a:br>
            <a:r>
              <a:rPr lang="en-US" sz="1600" kern="1200" dirty="0" smtClean="0">
                <a:solidFill>
                  <a:prstClr val="black"/>
                </a:solidFill>
                <a:latin typeface="Arial" pitchFamily="34" charset="0"/>
                <a:ea typeface="+mn-ea"/>
                <a:cs typeface="Arial" pitchFamily="34" charset="0"/>
              </a:rPr>
              <a:t/>
            </a:r>
            <a:br>
              <a:rPr lang="en-US" sz="1600" kern="1200" dirty="0" smtClean="0">
                <a:solidFill>
                  <a:prstClr val="black"/>
                </a:solidFill>
                <a:latin typeface="Arial" pitchFamily="34" charset="0"/>
                <a:ea typeface="+mn-ea"/>
                <a:cs typeface="Arial" pitchFamily="34" charset="0"/>
              </a:rPr>
            </a:br>
            <a:r>
              <a:rPr lang="en-US" sz="1600" kern="1200" dirty="0" smtClean="0">
                <a:solidFill>
                  <a:prstClr val="black"/>
                </a:solidFill>
                <a:latin typeface="Arial" pitchFamily="34" charset="0"/>
                <a:ea typeface="+mn-ea"/>
                <a:cs typeface="Arial" pitchFamily="34" charset="0"/>
              </a:rPr>
              <a:t>Institute of Population Health and CT </a:t>
            </a:r>
            <a:r>
              <a:rPr lang="en-US" sz="1600" kern="1200" dirty="0" smtClean="0">
                <a:solidFill>
                  <a:prstClr val="black"/>
                </a:solidFill>
                <a:latin typeface="Arial" pitchFamily="34" charset="0"/>
                <a:ea typeface="+mn-ea"/>
                <a:cs typeface="Arial" pitchFamily="34" charset="0"/>
              </a:rPr>
              <a:t>Lamont Centre for Research on Primary </a:t>
            </a:r>
            <a:r>
              <a:rPr lang="en-US" sz="1600" kern="1200" dirty="0" smtClean="0">
                <a:solidFill>
                  <a:prstClr val="black"/>
                </a:solidFill>
                <a:latin typeface="Arial" pitchFamily="34" charset="0"/>
                <a:ea typeface="+mn-ea"/>
                <a:cs typeface="Arial" pitchFamily="34" charset="0"/>
              </a:rPr>
              <a:t>Health Care</a:t>
            </a:r>
            <a:br>
              <a:rPr lang="en-US" sz="1600" kern="1200" dirty="0" smtClean="0">
                <a:solidFill>
                  <a:prstClr val="black"/>
                </a:solidFill>
                <a:latin typeface="Arial" pitchFamily="34" charset="0"/>
                <a:ea typeface="+mn-ea"/>
                <a:cs typeface="Arial" pitchFamily="34" charset="0"/>
              </a:rPr>
            </a:br>
            <a:r>
              <a:rPr lang="en-US" sz="1600" kern="1200" dirty="0">
                <a:solidFill>
                  <a:prstClr val="black"/>
                </a:solidFill>
                <a:latin typeface="Arial" pitchFamily="34" charset="0"/>
                <a:ea typeface="+mn-ea"/>
                <a:cs typeface="Arial" pitchFamily="34" charset="0"/>
              </a:rPr>
              <a:t/>
            </a:r>
            <a:br>
              <a:rPr lang="en-US" sz="1600" kern="1200" dirty="0">
                <a:solidFill>
                  <a:prstClr val="black"/>
                </a:solidFill>
                <a:latin typeface="Arial" pitchFamily="34" charset="0"/>
                <a:ea typeface="+mn-ea"/>
                <a:cs typeface="Arial" pitchFamily="34" charset="0"/>
              </a:rPr>
            </a:br>
            <a:r>
              <a:rPr lang="en-US" sz="1600" kern="1200" dirty="0">
                <a:solidFill>
                  <a:prstClr val="black"/>
                </a:solidFill>
                <a:latin typeface="Arial" pitchFamily="34" charset="0"/>
                <a:ea typeface="+mn-ea"/>
                <a:cs typeface="Arial" pitchFamily="34" charset="0"/>
              </a:rPr>
              <a:t>on behalf of the </a:t>
            </a:r>
            <a:r>
              <a:rPr lang="en-US" sz="1600" b="1" kern="1200" dirty="0">
                <a:solidFill>
                  <a:prstClr val="black"/>
                </a:solidFill>
                <a:latin typeface="Arial" pitchFamily="34" charset="0"/>
                <a:ea typeface="+mn-ea"/>
                <a:cs typeface="Arial" pitchFamily="34" charset="0"/>
              </a:rPr>
              <a:t>Canadian Collaboration for Immigrant and Refugee Health</a:t>
            </a:r>
            <a:br>
              <a:rPr lang="en-US" sz="1600" b="1" kern="1200" dirty="0">
                <a:solidFill>
                  <a:prstClr val="black"/>
                </a:solidFill>
                <a:latin typeface="Arial" pitchFamily="34" charset="0"/>
                <a:ea typeface="+mn-ea"/>
                <a:cs typeface="Arial" pitchFamily="34" charset="0"/>
              </a:rPr>
            </a:br>
            <a:endParaRPr lang="en-US" dirty="0" smtClean="0">
              <a:solidFill>
                <a:schemeClr val="tx1"/>
              </a:solidFill>
            </a:endParaRPr>
          </a:p>
        </p:txBody>
      </p:sp>
      <p:sp>
        <p:nvSpPr>
          <p:cNvPr id="3075" name="Rectangle 3"/>
          <p:cNvSpPr>
            <a:spLocks noGrp="1" noChangeArrowheads="1"/>
          </p:cNvSpPr>
          <p:nvPr>
            <p:ph type="subTitle" idx="1"/>
          </p:nvPr>
        </p:nvSpPr>
        <p:spPr>
          <a:xfrm>
            <a:off x="1143000" y="533400"/>
            <a:ext cx="6400800" cy="1447800"/>
          </a:xfrm>
        </p:spPr>
        <p:txBody>
          <a:bodyPr/>
          <a:lstStyle/>
          <a:p>
            <a:r>
              <a:rPr lang="en-US" b="1" dirty="0" smtClean="0"/>
              <a:t>Knowledge Translation to Improve</a:t>
            </a:r>
            <a:r>
              <a:rPr lang="en-US" b="1" dirty="0" smtClean="0"/>
              <a:t> the Health </a:t>
            </a:r>
            <a:r>
              <a:rPr lang="en-US" b="1" dirty="0" smtClean="0"/>
              <a:t>of</a:t>
            </a:r>
            <a:r>
              <a:rPr lang="en-US" b="1" dirty="0" smtClean="0"/>
              <a:t> </a:t>
            </a:r>
            <a:r>
              <a:rPr lang="en-US" b="1" dirty="0" smtClean="0"/>
              <a:t>Vulnerable </a:t>
            </a:r>
            <a:r>
              <a:rPr lang="en-US" b="1" dirty="0"/>
              <a:t>P</a:t>
            </a:r>
            <a:r>
              <a:rPr lang="en-US" b="1" dirty="0" smtClean="0"/>
              <a:t>opulations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p:cNvSpPr>
          <p:nvPr>
            <p:ph type="title"/>
          </p:nvPr>
        </p:nvSpPr>
        <p:spPr>
          <a:xfrm>
            <a:off x="152400" y="304800"/>
            <a:ext cx="8991600" cy="609600"/>
          </a:xfrm>
        </p:spPr>
        <p:txBody>
          <a:bodyPr>
            <a:normAutofit fontScale="90000"/>
          </a:bodyPr>
          <a:lstStyle/>
          <a:p>
            <a:r>
              <a:rPr lang="en-CA" sz="2200" b="1" dirty="0" smtClean="0"/>
              <a:t/>
            </a:r>
            <a:br>
              <a:rPr lang="en-CA" sz="2200" b="1" dirty="0" smtClean="0"/>
            </a:br>
            <a:r>
              <a:rPr lang="en-CA" sz="2200" b="1" dirty="0"/>
              <a:t/>
            </a:r>
            <a:br>
              <a:rPr lang="en-CA" sz="2200" b="1" dirty="0"/>
            </a:br>
            <a:r>
              <a:rPr lang="en-CA" sz="2200" b="1" dirty="0" smtClean="0"/>
              <a:t>CMAJ  Evidence </a:t>
            </a:r>
            <a:r>
              <a:rPr lang="en-CA" sz="2200" b="1" dirty="0"/>
              <a:t>Based Clinical Guidelines for </a:t>
            </a:r>
            <a:r>
              <a:rPr lang="en-CA" sz="2200" b="1" dirty="0" smtClean="0"/>
              <a:t> Immigrants </a:t>
            </a:r>
            <a:r>
              <a:rPr lang="en-CA" sz="2200" b="1" dirty="0"/>
              <a:t>and </a:t>
            </a:r>
            <a:r>
              <a:rPr lang="en-CA" sz="2200" b="1" dirty="0" smtClean="0"/>
              <a:t>Refugees  </a:t>
            </a:r>
            <a:r>
              <a:rPr lang="en-CA" b="1" dirty="0">
                <a:solidFill>
                  <a:prstClr val="black"/>
                </a:solidFill>
              </a:rPr>
              <a:t/>
            </a:r>
            <a:br>
              <a:rPr lang="en-CA" b="1" dirty="0">
                <a:solidFill>
                  <a:prstClr val="black"/>
                </a:solidFill>
              </a:rPr>
            </a:br>
            <a:r>
              <a:rPr lang="en-US" sz="3600" dirty="0" smtClean="0">
                <a:latin typeface="Helvetica" pitchFamily="1" charset="0"/>
                <a:ea typeface="ＭＳ Ｐゴシック" pitchFamily="34" charset="-128"/>
              </a:rPr>
              <a:t> </a:t>
            </a:r>
            <a:r>
              <a:rPr lang="en-US" dirty="0" smtClean="0">
                <a:latin typeface="Helvetica" pitchFamily="1" charset="0"/>
                <a:ea typeface="ＭＳ Ｐゴシック" pitchFamily="34" charset="-128"/>
              </a:rPr>
              <a:t> </a:t>
            </a:r>
          </a:p>
        </p:txBody>
      </p:sp>
      <p:sp>
        <p:nvSpPr>
          <p:cNvPr id="73731" name="Rectangle 3"/>
          <p:cNvSpPr>
            <a:spLocks noGrp="1"/>
          </p:cNvSpPr>
          <p:nvPr>
            <p:ph type="body" sz="half" idx="1"/>
          </p:nvPr>
        </p:nvSpPr>
        <p:spPr>
          <a:xfrm>
            <a:off x="468313" y="1524000"/>
            <a:ext cx="3276600" cy="4114800"/>
          </a:xfrm>
        </p:spPr>
        <p:txBody>
          <a:bodyPr/>
          <a:lstStyle/>
          <a:p>
            <a:pPr>
              <a:lnSpc>
                <a:spcPct val="90000"/>
              </a:lnSpc>
              <a:buFont typeface="Arial" pitchFamily="34" charset="0"/>
              <a:buNone/>
            </a:pPr>
            <a:r>
              <a:rPr lang="en-US" sz="1800" b="1" dirty="0" smtClean="0">
                <a:ea typeface="ＭＳ Ｐゴシック" pitchFamily="34" charset="-128"/>
              </a:rPr>
              <a:t>Infectious Diseases</a:t>
            </a:r>
          </a:p>
          <a:p>
            <a:pPr>
              <a:lnSpc>
                <a:spcPct val="90000"/>
              </a:lnSpc>
            </a:pPr>
            <a:r>
              <a:rPr lang="en-US" sz="1800" dirty="0">
                <a:ea typeface="ＭＳ Ｐゴシック" pitchFamily="34" charset="-128"/>
              </a:rPr>
              <a:t>MMR/DPTP-HIB</a:t>
            </a:r>
            <a:endParaRPr lang="en-CA" sz="1800" dirty="0">
              <a:ea typeface="ＭＳ Ｐゴシック" pitchFamily="34" charset="-128"/>
              <a:cs typeface="Times New Roman" pitchFamily="18" charset="0"/>
            </a:endParaRPr>
          </a:p>
          <a:p>
            <a:pPr>
              <a:lnSpc>
                <a:spcPct val="90000"/>
              </a:lnSpc>
            </a:pPr>
            <a:r>
              <a:rPr lang="en-CA" sz="1800" dirty="0">
                <a:ea typeface="ＭＳ Ｐゴシック" pitchFamily="34" charset="-128"/>
              </a:rPr>
              <a:t>Varicella (Chicken Pox)</a:t>
            </a:r>
            <a:endParaRPr lang="en-US" sz="1800" dirty="0">
              <a:ea typeface="ＭＳ Ｐゴシック" pitchFamily="34" charset="-128"/>
            </a:endParaRPr>
          </a:p>
          <a:p>
            <a:pPr>
              <a:lnSpc>
                <a:spcPct val="90000"/>
              </a:lnSpc>
            </a:pPr>
            <a:r>
              <a:rPr lang="en-US" sz="1800" dirty="0" smtClean="0">
                <a:ea typeface="ＭＳ Ｐゴシック" pitchFamily="34" charset="-128"/>
              </a:rPr>
              <a:t>Hepatitis B*</a:t>
            </a:r>
          </a:p>
          <a:p>
            <a:pPr>
              <a:lnSpc>
                <a:spcPct val="90000"/>
              </a:lnSpc>
            </a:pPr>
            <a:r>
              <a:rPr lang="en-CA" sz="1800" dirty="0">
                <a:ea typeface="ＭＳ Ｐゴシック" pitchFamily="34" charset="-128"/>
                <a:cs typeface="Times New Roman" pitchFamily="18" charset="0"/>
              </a:rPr>
              <a:t>Tuberculosis*</a:t>
            </a:r>
          </a:p>
          <a:p>
            <a:pPr>
              <a:lnSpc>
                <a:spcPct val="90000"/>
              </a:lnSpc>
            </a:pPr>
            <a:r>
              <a:rPr lang="en-US" sz="1800" dirty="0">
                <a:ea typeface="ＭＳ Ｐゴシック" pitchFamily="34" charset="-128"/>
              </a:rPr>
              <a:t>HIV/ AIDS*</a:t>
            </a:r>
          </a:p>
          <a:p>
            <a:pPr>
              <a:lnSpc>
                <a:spcPct val="90000"/>
              </a:lnSpc>
            </a:pPr>
            <a:r>
              <a:rPr lang="en-US" sz="1800" dirty="0" smtClean="0">
                <a:ea typeface="ＭＳ Ｐゴシック" pitchFamily="34" charset="-128"/>
              </a:rPr>
              <a:t>Hepatitis C</a:t>
            </a:r>
          </a:p>
          <a:p>
            <a:pPr>
              <a:lnSpc>
                <a:spcPct val="90000"/>
              </a:lnSpc>
            </a:pPr>
            <a:r>
              <a:rPr lang="en-US" sz="1800" dirty="0" smtClean="0">
                <a:ea typeface="ＭＳ Ｐゴシック" pitchFamily="34" charset="-128"/>
              </a:rPr>
              <a:t>Intestinal Parasites*</a:t>
            </a:r>
          </a:p>
          <a:p>
            <a:pPr>
              <a:lnSpc>
                <a:spcPct val="90000"/>
              </a:lnSpc>
            </a:pPr>
            <a:r>
              <a:rPr lang="en-US" sz="1800" dirty="0" smtClean="0">
                <a:ea typeface="ＭＳ Ｐゴシック" pitchFamily="34" charset="-128"/>
              </a:rPr>
              <a:t>Malaria </a:t>
            </a:r>
          </a:p>
          <a:p>
            <a:pPr>
              <a:lnSpc>
                <a:spcPct val="90000"/>
              </a:lnSpc>
              <a:buFont typeface="Arial" pitchFamily="34" charset="0"/>
              <a:buNone/>
            </a:pPr>
            <a:endParaRPr lang="en-US" sz="1800" dirty="0" smtClean="0">
              <a:latin typeface="Helvetica" pitchFamily="1" charset="0"/>
              <a:ea typeface="ＭＳ Ｐゴシック" pitchFamily="34" charset="-128"/>
            </a:endParaRPr>
          </a:p>
        </p:txBody>
      </p:sp>
      <p:sp>
        <p:nvSpPr>
          <p:cNvPr id="73732" name="Rectangle 4"/>
          <p:cNvSpPr>
            <a:spLocks noGrp="1"/>
          </p:cNvSpPr>
          <p:nvPr>
            <p:ph type="body" sz="half" idx="2"/>
          </p:nvPr>
        </p:nvSpPr>
        <p:spPr>
          <a:xfrm>
            <a:off x="4191000" y="1524000"/>
            <a:ext cx="3868737" cy="6357938"/>
          </a:xfrm>
        </p:spPr>
        <p:txBody>
          <a:bodyPr/>
          <a:lstStyle/>
          <a:p>
            <a:pPr>
              <a:lnSpc>
                <a:spcPct val="90000"/>
              </a:lnSpc>
              <a:buFont typeface="Arial" pitchFamily="34" charset="0"/>
              <a:buNone/>
            </a:pPr>
            <a:r>
              <a:rPr lang="en-US" sz="1800" b="1" dirty="0" smtClean="0">
                <a:ea typeface="ＭＳ Ｐゴシック" pitchFamily="34" charset="-128"/>
              </a:rPr>
              <a:t>Mental Health and Maltreatment</a:t>
            </a:r>
          </a:p>
          <a:p>
            <a:pPr>
              <a:lnSpc>
                <a:spcPct val="90000"/>
              </a:lnSpc>
            </a:pPr>
            <a:r>
              <a:rPr lang="en-US" sz="1800" dirty="0" smtClean="0">
                <a:solidFill>
                  <a:srgbClr val="C00000"/>
                </a:solidFill>
                <a:ea typeface="ＭＳ Ｐゴシック" pitchFamily="34" charset="-128"/>
              </a:rPr>
              <a:t>Depression *</a:t>
            </a:r>
          </a:p>
          <a:p>
            <a:pPr>
              <a:lnSpc>
                <a:spcPct val="90000"/>
              </a:lnSpc>
            </a:pPr>
            <a:r>
              <a:rPr lang="en-CA" sz="1800" dirty="0">
                <a:solidFill>
                  <a:srgbClr val="C00000"/>
                </a:solidFill>
                <a:ea typeface="ＭＳ Ｐゴシック" pitchFamily="34" charset="-128"/>
                <a:cs typeface="Times New Roman" pitchFamily="18" charset="0"/>
              </a:rPr>
              <a:t>Post Traumatic Stress Disorder*</a:t>
            </a:r>
            <a:endParaRPr lang="en-US" sz="1800" dirty="0">
              <a:solidFill>
                <a:srgbClr val="C00000"/>
              </a:solidFill>
              <a:ea typeface="ＭＳ Ｐゴシック" pitchFamily="34" charset="-128"/>
            </a:endParaRPr>
          </a:p>
          <a:p>
            <a:pPr>
              <a:lnSpc>
                <a:spcPct val="90000"/>
              </a:lnSpc>
            </a:pPr>
            <a:r>
              <a:rPr lang="en-US" sz="1800" dirty="0" smtClean="0">
                <a:solidFill>
                  <a:srgbClr val="C00000"/>
                </a:solidFill>
                <a:ea typeface="ＭＳ Ｐゴシック" pitchFamily="34" charset="-128"/>
              </a:rPr>
              <a:t>Child Maltreatment*</a:t>
            </a:r>
          </a:p>
          <a:p>
            <a:pPr>
              <a:lnSpc>
                <a:spcPct val="90000"/>
              </a:lnSpc>
            </a:pPr>
            <a:r>
              <a:rPr lang="en-US" sz="1800" dirty="0" smtClean="0">
                <a:solidFill>
                  <a:srgbClr val="C00000"/>
                </a:solidFill>
                <a:ea typeface="ＭＳ Ｐゴシック" pitchFamily="34" charset="-128"/>
              </a:rPr>
              <a:t>Intimate Partner Violence</a:t>
            </a:r>
            <a:r>
              <a:rPr lang="en-US" sz="1800" dirty="0">
                <a:solidFill>
                  <a:srgbClr val="C00000"/>
                </a:solidFill>
                <a:ea typeface="ＭＳ Ｐゴシック" pitchFamily="34" charset="-128"/>
              </a:rPr>
              <a:t> </a:t>
            </a:r>
            <a:r>
              <a:rPr lang="en-US" sz="1800" dirty="0" smtClean="0">
                <a:solidFill>
                  <a:srgbClr val="C00000"/>
                </a:solidFill>
                <a:ea typeface="ＭＳ Ｐゴシック" pitchFamily="34" charset="-128"/>
              </a:rPr>
              <a:t>*</a:t>
            </a:r>
          </a:p>
          <a:p>
            <a:pPr>
              <a:lnSpc>
                <a:spcPct val="90000"/>
              </a:lnSpc>
              <a:buFont typeface="Arial" pitchFamily="34" charset="0"/>
              <a:buNone/>
            </a:pPr>
            <a:endParaRPr lang="en-US" sz="1400" b="1" dirty="0" smtClean="0">
              <a:ea typeface="ＭＳ Ｐゴシック" pitchFamily="34" charset="-128"/>
            </a:endParaRPr>
          </a:p>
          <a:p>
            <a:pPr>
              <a:lnSpc>
                <a:spcPct val="90000"/>
              </a:lnSpc>
              <a:buFont typeface="Arial" pitchFamily="34" charset="0"/>
              <a:buNone/>
            </a:pPr>
            <a:r>
              <a:rPr lang="en-US" sz="1600" b="1" dirty="0" smtClean="0">
                <a:ea typeface="ＭＳ Ｐゴシック" pitchFamily="34" charset="-128"/>
              </a:rPr>
              <a:t>Other Chronic Disease</a:t>
            </a:r>
          </a:p>
          <a:p>
            <a:pPr>
              <a:lnSpc>
                <a:spcPct val="90000"/>
              </a:lnSpc>
            </a:pPr>
            <a:r>
              <a:rPr lang="en-US" sz="1600" b="1" dirty="0">
                <a:solidFill>
                  <a:schemeClr val="tx1"/>
                </a:solidFill>
                <a:ea typeface="ＭＳ Ｐゴシック" pitchFamily="34" charset="-128"/>
              </a:rPr>
              <a:t>Diabetes*</a:t>
            </a:r>
          </a:p>
          <a:p>
            <a:pPr>
              <a:lnSpc>
                <a:spcPct val="90000"/>
              </a:lnSpc>
            </a:pPr>
            <a:r>
              <a:rPr lang="en-US" sz="1600" b="1" dirty="0" smtClean="0">
                <a:solidFill>
                  <a:schemeClr val="tx1"/>
                </a:solidFill>
                <a:ea typeface="ＭＳ Ｐゴシック" pitchFamily="34" charset="-128"/>
              </a:rPr>
              <a:t>Dental </a:t>
            </a:r>
            <a:r>
              <a:rPr lang="en-US" sz="1600" b="1" dirty="0">
                <a:solidFill>
                  <a:schemeClr val="tx1"/>
                </a:solidFill>
                <a:ea typeface="ＭＳ Ｐゴシック" pitchFamily="34" charset="-128"/>
              </a:rPr>
              <a:t>disease*</a:t>
            </a:r>
          </a:p>
          <a:p>
            <a:pPr>
              <a:lnSpc>
                <a:spcPct val="90000"/>
              </a:lnSpc>
            </a:pPr>
            <a:r>
              <a:rPr lang="en-US" sz="1600" b="1" dirty="0" smtClean="0">
                <a:solidFill>
                  <a:schemeClr val="tx1"/>
                </a:solidFill>
                <a:ea typeface="ＭＳ Ｐゴシック" pitchFamily="34" charset="-128"/>
              </a:rPr>
              <a:t>Contraception</a:t>
            </a:r>
            <a:endParaRPr lang="en-US" sz="1600" b="1" dirty="0">
              <a:solidFill>
                <a:schemeClr val="tx1"/>
              </a:solidFill>
              <a:ea typeface="ＭＳ Ｐゴシック" pitchFamily="34" charset="-128"/>
            </a:endParaRPr>
          </a:p>
          <a:p>
            <a:pPr>
              <a:lnSpc>
                <a:spcPct val="90000"/>
              </a:lnSpc>
            </a:pPr>
            <a:r>
              <a:rPr lang="en-US" sz="1600" b="1" dirty="0" smtClean="0">
                <a:solidFill>
                  <a:schemeClr val="tx1"/>
                </a:solidFill>
                <a:ea typeface="ＭＳ Ｐゴシック" pitchFamily="34" charset="-128"/>
              </a:rPr>
              <a:t>Cervical Cervix/HPV</a:t>
            </a:r>
          </a:p>
          <a:p>
            <a:pPr>
              <a:lnSpc>
                <a:spcPct val="90000"/>
              </a:lnSpc>
            </a:pPr>
            <a:r>
              <a:rPr lang="en-US" sz="1600" b="1" dirty="0" smtClean="0">
                <a:solidFill>
                  <a:schemeClr val="tx1"/>
                </a:solidFill>
                <a:ea typeface="ＭＳ Ｐゴシック" pitchFamily="34" charset="-128"/>
              </a:rPr>
              <a:t>Iron Deficiency Anemia*</a:t>
            </a:r>
          </a:p>
          <a:p>
            <a:pPr>
              <a:lnSpc>
                <a:spcPct val="90000"/>
              </a:lnSpc>
            </a:pPr>
            <a:r>
              <a:rPr lang="en-US" sz="1600" b="1" dirty="0">
                <a:solidFill>
                  <a:schemeClr val="tx1"/>
                </a:solidFill>
                <a:ea typeface="ＭＳ Ｐゴシック" pitchFamily="34" charset="-128"/>
              </a:rPr>
              <a:t>Vision Disorders</a:t>
            </a:r>
          </a:p>
          <a:p>
            <a:pPr>
              <a:lnSpc>
                <a:spcPct val="90000"/>
              </a:lnSpc>
            </a:pPr>
            <a:r>
              <a:rPr lang="en-US" sz="1600" b="1" dirty="0" smtClean="0">
                <a:solidFill>
                  <a:schemeClr val="tx1"/>
                </a:solidFill>
                <a:ea typeface="ＭＳ Ｐゴシック" pitchFamily="34" charset="-128"/>
              </a:rPr>
              <a:t>Pregnancy Care  </a:t>
            </a:r>
          </a:p>
        </p:txBody>
      </p:sp>
      <p:pic>
        <p:nvPicPr>
          <p:cNvPr id="7" name="Picture 4" descr="lffl"/>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77237" y="1524000"/>
            <a:ext cx="619125" cy="6191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 name="TextBox 2"/>
          <p:cNvSpPr txBox="1"/>
          <p:nvPr/>
        </p:nvSpPr>
        <p:spPr>
          <a:xfrm>
            <a:off x="152400" y="6004612"/>
            <a:ext cx="9144000" cy="276999"/>
          </a:xfrm>
          <a:prstGeom prst="rect">
            <a:avLst/>
          </a:prstGeom>
          <a:noFill/>
        </p:spPr>
        <p:txBody>
          <a:bodyPr wrap="square" rtlCol="0">
            <a:spAutoFit/>
          </a:bodyPr>
          <a:lstStyle/>
          <a:p>
            <a:r>
              <a:rPr lang="en-US" sz="1200" dirty="0">
                <a:solidFill>
                  <a:prstClr val="black"/>
                </a:solidFill>
              </a:rPr>
              <a:t>Pottie K, Greenaway C, </a:t>
            </a:r>
            <a:r>
              <a:rPr lang="en-US" sz="1200" dirty="0" err="1">
                <a:solidFill>
                  <a:prstClr val="black"/>
                </a:solidFill>
              </a:rPr>
              <a:t>Feightner</a:t>
            </a:r>
            <a:r>
              <a:rPr lang="en-US" sz="1200" dirty="0">
                <a:solidFill>
                  <a:prstClr val="black"/>
                </a:solidFill>
              </a:rPr>
              <a:t> J, et al . Evidence Based Clinical Guidelines for Immigrants and Refugees. CMAJ 2011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80209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Migrant System Support</a:t>
            </a:r>
            <a:r>
              <a:rPr lang="en-US" dirty="0" smtClean="0"/>
              <a:t> Needs</a:t>
            </a:r>
            <a:endParaRPr lang="en-US" dirty="0"/>
          </a:p>
        </p:txBody>
      </p:sp>
      <p:sp>
        <p:nvSpPr>
          <p:cNvPr id="3" name="Content Placeholder 2"/>
          <p:cNvSpPr>
            <a:spLocks noGrp="1"/>
          </p:cNvSpPr>
          <p:nvPr>
            <p:ph idx="1"/>
          </p:nvPr>
        </p:nvSpPr>
        <p:spPr/>
        <p:txBody>
          <a:bodyPr/>
          <a:lstStyle/>
          <a:p>
            <a:r>
              <a:rPr lang="en-US" dirty="0" smtClean="0"/>
              <a:t>Promote knowledge to migrants about health system and services and their entitlements</a:t>
            </a:r>
          </a:p>
          <a:p>
            <a:r>
              <a:rPr lang="en-US" dirty="0" smtClean="0"/>
              <a:t>Overcome language barriers </a:t>
            </a:r>
          </a:p>
          <a:p>
            <a:r>
              <a:rPr lang="en-US" dirty="0" smtClean="0"/>
              <a:t>Improve integration of health care with social services, including appropriate training and education</a:t>
            </a:r>
          </a:p>
          <a:p>
            <a:r>
              <a:rPr lang="en-US" dirty="0" smtClean="0"/>
              <a:t>Dissemination of evidence based recommendations</a:t>
            </a:r>
            <a:r>
              <a:rPr lang="en-US" dirty="0" smtClean="0"/>
              <a:t> </a:t>
            </a:r>
            <a:r>
              <a:rPr lang="en-US" dirty="0" smtClean="0"/>
              <a:t>to support practitioners address</a:t>
            </a:r>
            <a:r>
              <a:rPr lang="en-US" dirty="0" smtClean="0"/>
              <a:t> </a:t>
            </a:r>
            <a:r>
              <a:rPr lang="en-US" dirty="0" smtClean="0"/>
              <a:t>migrant </a:t>
            </a:r>
            <a:r>
              <a:rPr lang="en-US" dirty="0" smtClean="0"/>
              <a:t>health</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3975519"/>
      </p:ext>
    </p:extLst>
  </p:cSld>
  <p:clrMapOvr>
    <a:masterClrMapping/>
  </p:clrMapOvr>
  <p:transition spd="slow" advTm="2000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Exchange Network</a:t>
            </a:r>
            <a:endParaRPr lang="en-US" dirty="0"/>
          </a:p>
        </p:txBody>
      </p:sp>
      <p:sp>
        <p:nvSpPr>
          <p:cNvPr id="3" name="Content Placeholder 2"/>
          <p:cNvSpPr>
            <a:spLocks noGrp="1"/>
          </p:cNvSpPr>
          <p:nvPr>
            <p:ph idx="1"/>
          </p:nvPr>
        </p:nvSpPr>
        <p:spPr>
          <a:xfrm>
            <a:off x="4724400" y="1066800"/>
            <a:ext cx="3962400" cy="4572000"/>
          </a:xfrm>
        </p:spPr>
        <p:txBody>
          <a:bodyPr/>
          <a:lstStyle/>
          <a:p>
            <a:pPr marL="0" indent="0">
              <a:buNone/>
            </a:pPr>
            <a:r>
              <a:rPr lang="en-US" dirty="0" smtClean="0"/>
              <a:t> </a:t>
            </a:r>
          </a:p>
          <a:p>
            <a:pPr marL="0" indent="0">
              <a:buNone/>
            </a:pPr>
            <a:r>
              <a:rPr lang="en-US" dirty="0" smtClean="0"/>
              <a:t>Practitioners/Students</a:t>
            </a:r>
          </a:p>
          <a:p>
            <a:pPr marL="0" indent="0">
              <a:buNone/>
            </a:pPr>
            <a:r>
              <a:rPr lang="en-US" dirty="0" smtClean="0"/>
              <a:t>Community Leaders/Immigrants</a:t>
            </a:r>
          </a:p>
          <a:p>
            <a:pPr marL="0" indent="0">
              <a:buNone/>
            </a:pPr>
            <a:r>
              <a:rPr lang="en-US" dirty="0" smtClean="0"/>
              <a:t>Policymakers</a:t>
            </a:r>
            <a:endParaRPr lang="en-US" dirty="0"/>
          </a:p>
          <a:p>
            <a:pPr marL="0" indent="0">
              <a:buNone/>
            </a:pPr>
            <a:r>
              <a:rPr lang="en-US" dirty="0" smtClean="0"/>
              <a:t>Network of Networks</a:t>
            </a:r>
          </a:p>
          <a:p>
            <a:pPr marL="0" indent="0">
              <a:buNone/>
            </a:pPr>
            <a:endParaRPr lang="en-US" dirty="0"/>
          </a:p>
          <a:p>
            <a:pPr marL="0" indent="0">
              <a:buNone/>
            </a:pPr>
            <a:r>
              <a:rPr lang="en-US" dirty="0" smtClean="0">
                <a:hlinkClick r:id="rId2"/>
              </a:rPr>
              <a:t>www.ccirhken.ca</a:t>
            </a:r>
            <a:r>
              <a:rPr lang="en-US" dirty="0" smtClean="0"/>
              <a:t> </a:t>
            </a:r>
            <a:endParaRPr lang="en-US" dirty="0"/>
          </a:p>
        </p:txBody>
      </p:sp>
      <p:pic>
        <p:nvPicPr>
          <p:cNvPr id="54" name="Picture 2"/>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8597" y="1752600"/>
            <a:ext cx="3429000" cy="259602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9998144"/>
      </p:ext>
    </p:extLst>
  </p:cSld>
  <p:clrMapOvr>
    <a:masterClrMapping/>
  </p:clrMapOvr>
  <p:transition spd="slow" advTm="2000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Health Education Frameworks</a:t>
            </a:r>
            <a:endParaRPr lang="en-US"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03560" y="1112838"/>
            <a:ext cx="4936879" cy="45259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5" name="TextBox 4"/>
          <p:cNvSpPr txBox="1"/>
          <p:nvPr/>
        </p:nvSpPr>
        <p:spPr>
          <a:xfrm>
            <a:off x="533400" y="1676400"/>
            <a:ext cx="1569999" cy="646331"/>
          </a:xfrm>
          <a:prstGeom prst="rect">
            <a:avLst/>
          </a:prstGeom>
          <a:noFill/>
        </p:spPr>
        <p:txBody>
          <a:bodyPr wrap="none" rtlCol="0">
            <a:spAutoFit/>
          </a:bodyPr>
          <a:lstStyle/>
          <a:p>
            <a:r>
              <a:rPr lang="en-US" dirty="0" err="1" smtClean="0"/>
              <a:t>CANMeds</a:t>
            </a:r>
            <a:r>
              <a:rPr lang="en-US" dirty="0" smtClean="0"/>
              <a:t> for </a:t>
            </a:r>
            <a:endParaRPr lang="en-US" dirty="0" smtClean="0"/>
          </a:p>
          <a:p>
            <a:r>
              <a:rPr lang="en-US" dirty="0" smtClean="0"/>
              <a:t>Global </a:t>
            </a:r>
            <a:r>
              <a:rPr lang="en-US" dirty="0" smtClean="0"/>
              <a:t>Health</a:t>
            </a:r>
            <a:endParaRPr lang="en-US" dirty="0"/>
          </a:p>
        </p:txBody>
      </p:sp>
      <p:sp>
        <p:nvSpPr>
          <p:cNvPr id="6" name="TextBox 5"/>
          <p:cNvSpPr txBox="1"/>
          <p:nvPr/>
        </p:nvSpPr>
        <p:spPr>
          <a:xfrm>
            <a:off x="5638800" y="5562600"/>
            <a:ext cx="3289971" cy="369332"/>
          </a:xfrm>
          <a:prstGeom prst="rect">
            <a:avLst/>
          </a:prstGeom>
          <a:noFill/>
        </p:spPr>
        <p:txBody>
          <a:bodyPr wrap="none" rtlCol="0">
            <a:spAutoFit/>
          </a:bodyPr>
          <a:lstStyle/>
          <a:p>
            <a:r>
              <a:rPr lang="en-US" dirty="0" smtClean="0"/>
              <a:t>Redwood-Campbell et al 2010</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9348380"/>
      </p:ext>
    </p:extLst>
  </p:cSld>
  <p:clrMapOvr>
    <a:masterClrMapping/>
  </p:clrMapOvr>
  <p:transition spd="slow" advTm="2000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Refugees and Global Health E-Learning</a:t>
            </a:r>
            <a:endParaRPr lang="en-US" sz="2800" dirty="0"/>
          </a:p>
        </p:txBody>
      </p:sp>
      <p:sp>
        <p:nvSpPr>
          <p:cNvPr id="3" name="Content Placeholder 2"/>
          <p:cNvSpPr>
            <a:spLocks noGrp="1"/>
          </p:cNvSpPr>
          <p:nvPr>
            <p:ph idx="1"/>
          </p:nvPr>
        </p:nvSpPr>
        <p:spPr/>
        <p:txBody>
          <a:bodyPr/>
          <a:lstStyle/>
          <a:p>
            <a:r>
              <a:rPr lang="en-US" dirty="0" smtClean="0"/>
              <a:t>Developing Global Health Competencies </a:t>
            </a:r>
            <a:r>
              <a:rPr lang="en-US" dirty="0" smtClean="0"/>
              <a:t>for medical and health professional students</a:t>
            </a:r>
          </a:p>
          <a:p>
            <a:r>
              <a:rPr lang="en-US" dirty="0" smtClean="0"/>
              <a:t>Eight modules based on CANMEDS competencies </a:t>
            </a:r>
          </a:p>
          <a:p>
            <a:r>
              <a:rPr lang="en-US" dirty="0" smtClean="0"/>
              <a:t>Available at </a:t>
            </a:r>
            <a:r>
              <a:rPr lang="en-US" dirty="0" smtClean="0">
                <a:hlinkClick r:id="rId2"/>
              </a:rPr>
              <a:t>www.ccirhken.ca</a:t>
            </a:r>
            <a:r>
              <a:rPr lang="en-US" dirty="0" smtClean="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9662881"/>
      </p:ext>
    </p:extLst>
  </p:cSld>
  <p:clrMapOvr>
    <a:masterClrMapping/>
  </p:clrMapOvr>
  <p:transition spd="slow" advTm="2000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Cochrane CCIRH Podcasts</a:t>
            </a:r>
            <a:endParaRPr lang="en-US" dirty="0"/>
          </a:p>
        </p:txBody>
      </p:sp>
      <p:sp>
        <p:nvSpPr>
          <p:cNvPr id="3" name="Content Placeholder 2"/>
          <p:cNvSpPr>
            <a:spLocks noGrp="1"/>
          </p:cNvSpPr>
          <p:nvPr>
            <p:ph idx="1"/>
          </p:nvPr>
        </p:nvSpPr>
        <p:spPr/>
        <p:txBody>
          <a:bodyPr/>
          <a:lstStyle/>
          <a:p>
            <a:r>
              <a:rPr lang="en-US" dirty="0" smtClean="0">
                <a:hlinkClick r:id="rId2"/>
              </a:rPr>
              <a:t>http://dev.test.cochrane.org/podcasts/issue/Immigrant%20Health/575</a:t>
            </a:r>
            <a:r>
              <a:rPr lang="en-US" dirty="0" smtClean="0"/>
              <a:t> </a:t>
            </a:r>
          </a:p>
          <a:p>
            <a:endParaRPr lang="en-US" dirty="0" smtClean="0"/>
          </a:p>
          <a:p>
            <a:r>
              <a:rPr lang="en-US" dirty="0" smtClean="0"/>
              <a:t>Series of Narrative-Based Podcasts for Practitioners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6128817"/>
      </p:ext>
    </p:extLst>
  </p:cSld>
  <p:clrMapOvr>
    <a:masterClrMapping/>
  </p:clrMapOvr>
  <p:transition spd="slow" advTm="2000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 Web App </a:t>
            </a:r>
            <a:endParaRPr lang="en-US" dirty="0" smtClean="0"/>
          </a:p>
        </p:txBody>
      </p:sp>
      <p:sp>
        <p:nvSpPr>
          <p:cNvPr id="3" name="Content Placeholder 2"/>
          <p:cNvSpPr>
            <a:spLocks noGrp="1"/>
          </p:cNvSpPr>
          <p:nvPr>
            <p:ph idx="1"/>
          </p:nvPr>
        </p:nvSpPr>
        <p:spPr/>
        <p:txBody>
          <a:bodyPr/>
          <a:lstStyle/>
          <a:p>
            <a:pPr marL="0" indent="0">
              <a:buNone/>
            </a:pPr>
            <a:r>
              <a:rPr lang="en-US" dirty="0" smtClean="0"/>
              <a:t>CCIRH PREVENTIVE CARE CHECKLIST FOR NEW IMMIGRANTS AND REFUGEES</a:t>
            </a:r>
          </a:p>
          <a:p>
            <a:pPr marL="0" indent="0">
              <a:buNone/>
            </a:pPr>
            <a:endParaRPr lang="en-US" dirty="0"/>
          </a:p>
          <a:p>
            <a:pPr marL="0" indent="0">
              <a:buNone/>
            </a:pPr>
            <a:r>
              <a:rPr lang="en-US" dirty="0" smtClean="0"/>
              <a:t>Integrating CCIRH and TF GRADE recommendations, podcasts, and e-learning into web-enhanced </a:t>
            </a:r>
            <a:r>
              <a:rPr lang="en-US" dirty="0" err="1" smtClean="0"/>
              <a:t>Rourke</a:t>
            </a:r>
            <a:r>
              <a:rPr lang="en-US" dirty="0" smtClean="0"/>
              <a:t>-style checklist for family physicians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5236588"/>
      </p:ext>
    </p:extLst>
  </p:cSld>
  <p:clrMapOvr>
    <a:masterClrMapping/>
  </p:clrMapOvr>
  <p:transition spd="slow" advTm="2000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CIHR </a:t>
            </a:r>
            <a:r>
              <a:rPr lang="en-US" dirty="0" err="1" smtClean="0"/>
              <a:t>Jit/Jat</a:t>
            </a:r>
            <a:r>
              <a:rPr lang="en-US" dirty="0" smtClean="0"/>
              <a:t> </a:t>
            </a:r>
            <a:r>
              <a:rPr lang="en-US" dirty="0" err="1" smtClean="0"/>
              <a:t>TelehealthTeam</a:t>
            </a:r>
            <a:endParaRPr lang="en-US" dirty="0"/>
          </a:p>
        </p:txBody>
      </p:sp>
      <p:sp>
        <p:nvSpPr>
          <p:cNvPr id="3" name="Content Placeholder 2"/>
          <p:cNvSpPr>
            <a:spLocks noGrp="1"/>
          </p:cNvSpPr>
          <p:nvPr>
            <p:ph idx="1"/>
          </p:nvPr>
        </p:nvSpPr>
        <p:spPr/>
        <p:txBody>
          <a:bodyPr/>
          <a:lstStyle/>
          <a:p>
            <a:r>
              <a:rPr lang="en-US" dirty="0" smtClean="0"/>
              <a:t>Address access/communication barriers</a:t>
            </a:r>
          </a:p>
          <a:p>
            <a:r>
              <a:rPr lang="en-US" dirty="0" smtClean="0"/>
              <a:t>Improve evidence based decision support (integrate evidence based guidelines) </a:t>
            </a:r>
          </a:p>
          <a:p>
            <a:r>
              <a:rPr lang="en-US" dirty="0" smtClean="0"/>
              <a:t>Promote </a:t>
            </a:r>
            <a:r>
              <a:rPr lang="en-US" dirty="0" err="1" smtClean="0"/>
              <a:t>Telehealth</a:t>
            </a:r>
            <a:r>
              <a:rPr lang="en-US" dirty="0" smtClean="0"/>
              <a:t> as resource for recent immigrants</a:t>
            </a:r>
          </a:p>
          <a:p>
            <a:r>
              <a:rPr lang="en-US" dirty="0" smtClean="0"/>
              <a:t>Enhance </a:t>
            </a:r>
            <a:r>
              <a:rPr lang="en-US" dirty="0" err="1" smtClean="0"/>
              <a:t>telehealth</a:t>
            </a:r>
            <a:r>
              <a:rPr lang="en-US" dirty="0" smtClean="0"/>
              <a:t>  services with support from our immigrant community leaders</a:t>
            </a:r>
          </a:p>
          <a:p>
            <a:r>
              <a:rPr lang="en-US" dirty="0" smtClean="0"/>
              <a:t>Link </a:t>
            </a:r>
            <a:r>
              <a:rPr lang="en-US" dirty="0" err="1" smtClean="0"/>
              <a:t>Telehealth</a:t>
            </a:r>
            <a:r>
              <a:rPr lang="en-US" dirty="0" smtClean="0"/>
              <a:t> with local health services and settlement services</a:t>
            </a:r>
          </a:p>
          <a:p>
            <a:endParaRPr lang="en-US" dirty="0" smtClean="0"/>
          </a:p>
          <a:p>
            <a:endParaRPr lang="en-US" dirty="0"/>
          </a:p>
        </p:txBody>
      </p:sp>
    </p:spTree>
  </p:cSld>
  <p:clrMapOvr>
    <a:masterClrMapping/>
  </p:clrMapOvr>
  <p:transition spd="slow" advTm="20000">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 y="0"/>
            <a:ext cx="2738438" cy="765175"/>
          </a:xfrm>
        </p:spPr>
        <p:txBody>
          <a:bodyPr/>
          <a:lstStyle/>
          <a:p>
            <a:pPr eaLnBrk="1" hangingPunct="1"/>
            <a:endParaRPr lang="en-US" smtClean="0"/>
          </a:p>
        </p:txBody>
      </p:sp>
      <p:pic>
        <p:nvPicPr>
          <p:cNvPr id="4099" name="Picture 2"/>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400" y="2205038"/>
            <a:ext cx="5389563" cy="6223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70425" y="6113463"/>
            <a:ext cx="4473575" cy="7477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1938" y="4891088"/>
            <a:ext cx="2238375" cy="12001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05363" y="17463"/>
            <a:ext cx="4338637" cy="3111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400" y="0"/>
            <a:ext cx="4695825" cy="1158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15616" y="3284984"/>
            <a:ext cx="6950075" cy="5857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4105" name="Picture 12"/>
          <p:cNvPicPr>
            <a:picLocks noChangeAspect="1" noChangeArrowheads="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92080" y="908720"/>
            <a:ext cx="1103312" cy="11398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34551" y="979488"/>
            <a:ext cx="1049337" cy="12255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6" name="Picture 2" descr="C:\Users\salon\Desktop\iom[1].jpg"/>
          <p:cNvPicPr>
            <a:picLocks noChangeAspect="1" noChangeArrowheads="1"/>
          </p:cNvPicPr>
          <p:nvPr/>
        </p:nvPicPr>
        <p:blipFill>
          <a:blip r:embed="rId10" cstate="print"/>
          <a:srcRect/>
          <a:stretch>
            <a:fillRect/>
          </a:stretch>
        </p:blipFill>
        <p:spPr bwMode="auto">
          <a:xfrm>
            <a:off x="6732240" y="620688"/>
            <a:ext cx="2184847" cy="1760388"/>
          </a:xfrm>
          <a:prstGeom prst="rect">
            <a:avLst/>
          </a:prstGeom>
          <a:noFill/>
        </p:spPr>
      </p:pic>
      <p:pic>
        <p:nvPicPr>
          <p:cNvPr id="1028" name="Picture 4" descr="http://ts2.mm.bing.net/images/thumbnail.aspx?q=1408804200525&amp;id=304b9e103fdd2b53554d039ce39b7df9&amp;url=http%3a%2f%2fwww.ketteringworkerscare.com%2fGraphics%2fLinks%2fcdc%2520logo.jpg"/>
          <p:cNvPicPr>
            <a:picLocks noChangeAspect="1" noChangeArrowheads="1"/>
          </p:cNvPicPr>
          <p:nvPr/>
        </p:nvPicPr>
        <p:blipFill>
          <a:blip r:embed="rId11" cstate="print"/>
          <a:srcRect/>
          <a:stretch>
            <a:fillRect/>
          </a:stretch>
        </p:blipFill>
        <p:spPr bwMode="auto">
          <a:xfrm>
            <a:off x="6084168" y="4005064"/>
            <a:ext cx="2553010" cy="1872208"/>
          </a:xfrm>
          <a:prstGeom prst="rect">
            <a:avLst/>
          </a:prstGeom>
          <a:noFill/>
        </p:spPr>
      </p:pic>
      <p:pic>
        <p:nvPicPr>
          <p:cNvPr id="1030" name="Picture 6" descr="http://ts1.mm.bing.net/images/thumbnail.aspx?q=1279786422524&amp;id=6c35c965b73eaad222783db91a813ca8&amp;url=http%3a%2f%2fwww.progettosud.org%2ffiles%2fimages%2funhcr_logo.jpg"/>
          <p:cNvPicPr>
            <a:picLocks noChangeAspect="1" noChangeArrowheads="1"/>
          </p:cNvPicPr>
          <p:nvPr/>
        </p:nvPicPr>
        <p:blipFill>
          <a:blip r:embed="rId12" cstate="print"/>
          <a:srcRect/>
          <a:stretch>
            <a:fillRect/>
          </a:stretch>
        </p:blipFill>
        <p:spPr bwMode="auto">
          <a:xfrm>
            <a:off x="2627784" y="4077072"/>
            <a:ext cx="1876425" cy="2209801"/>
          </a:xfrm>
          <a:prstGeom prst="rect">
            <a:avLst/>
          </a:prstGeom>
          <a:noFill/>
        </p:spPr>
      </p:pic>
      <p:pic>
        <p:nvPicPr>
          <p:cNvPr id="17" name="Picture 4" descr="lffl"/>
          <p:cNvPicPr>
            <a:picLocks noChangeAspect="1" noChangeArrowheads="1"/>
          </p:cNvPicPr>
          <p:nvPr/>
        </p:nvPicPr>
        <p:blipFill>
          <a:blip r:embed="rId1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03648" y="1412776"/>
            <a:ext cx="619125" cy="6191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0289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Thank you!</a:t>
            </a:r>
            <a:endParaRPr lang="en-US" dirty="0"/>
          </a:p>
        </p:txBody>
      </p:sp>
      <p:pic>
        <p:nvPicPr>
          <p:cNvPr id="5" name="Picture 4" descr="CBED0158"/>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23962" y="2438400"/>
            <a:ext cx="3534038" cy="2668587"/>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2114031"/>
      </p:ext>
    </p:extLst>
  </p:cSld>
  <p:clrMapOvr>
    <a:masterClrMapping/>
  </p:clrMapOvr>
  <p:transition spd="slow" advTm="20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Science is both a collection of ideological beliefs and an agency for liberation, it substitutes democracy for political and religious authority.</a:t>
            </a:r>
          </a:p>
          <a:p>
            <a:r>
              <a:rPr lang="en-US" dirty="0" smtClean="0"/>
              <a:t>Demanding evidence for statements and providing criteria to test the evidence, it gives us a way to distinguish between what is true and what powerful people might wish to convince us is true. </a:t>
            </a:r>
          </a:p>
          <a:p>
            <a:pPr marL="1371600" lvl="3" indent="0">
              <a:buNone/>
            </a:pPr>
            <a:r>
              <a:rPr lang="en-US" dirty="0" smtClean="0"/>
              <a:t>					</a:t>
            </a:r>
            <a:r>
              <a:rPr lang="en-US" dirty="0" err="1" smtClean="0"/>
              <a:t>Tesh</a:t>
            </a:r>
            <a:r>
              <a:rPr lang="en-US" dirty="0" smtClean="0"/>
              <a:t> SN 1989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8175020"/>
      </p:ext>
    </p:extLst>
  </p:cSld>
  <p:clrMapOvr>
    <a:masterClrMapping/>
  </p:clrMapOvr>
  <p:transition spd="slow" advTm="2000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a:xfrm>
            <a:off x="304800" y="58738"/>
            <a:ext cx="8229600" cy="1066800"/>
          </a:xfrm>
        </p:spPr>
        <p:txBody>
          <a:bodyPr/>
          <a:lstStyle/>
          <a:p>
            <a:r>
              <a:rPr lang="en-US" dirty="0" smtClean="0">
                <a:solidFill>
                  <a:schemeClr val="tx1"/>
                </a:solidFill>
              </a:rPr>
              <a:t>Presentation Objectives</a:t>
            </a:r>
            <a:r>
              <a:rPr lang="en-US" b="1" dirty="0" smtClean="0">
                <a:solidFill>
                  <a:schemeClr val="tx1"/>
                </a:solidFill>
              </a:rPr>
              <a:t> </a:t>
            </a:r>
          </a:p>
        </p:txBody>
      </p:sp>
      <p:sp>
        <p:nvSpPr>
          <p:cNvPr id="4099" name="Rectangle 17"/>
          <p:cNvSpPr>
            <a:spLocks noGrp="1" noChangeArrowheads="1"/>
          </p:cNvSpPr>
          <p:nvPr>
            <p:ph type="body" idx="1"/>
          </p:nvPr>
        </p:nvSpPr>
        <p:spPr>
          <a:xfrm>
            <a:off x="3657600" y="1143000"/>
            <a:ext cx="4953000" cy="3962400"/>
          </a:xfrm>
        </p:spPr>
        <p:txBody>
          <a:bodyPr/>
          <a:lstStyle/>
          <a:p>
            <a:r>
              <a:rPr lang="en-US" sz="2400" dirty="0">
                <a:solidFill>
                  <a:schemeClr val="tx1"/>
                </a:solidFill>
              </a:rPr>
              <a:t>To describe</a:t>
            </a:r>
            <a:r>
              <a:rPr lang="en-US" sz="2400" dirty="0" smtClean="0">
                <a:solidFill>
                  <a:schemeClr val="tx1"/>
                </a:solidFill>
              </a:rPr>
              <a:t> how</a:t>
            </a:r>
            <a:r>
              <a:rPr lang="en-US" sz="2400" dirty="0" smtClean="0">
                <a:solidFill>
                  <a:schemeClr val="tx1"/>
                </a:solidFill>
              </a:rPr>
              <a:t> </a:t>
            </a:r>
            <a:r>
              <a:rPr lang="en-US" sz="2400" dirty="0" smtClean="0">
                <a:solidFill>
                  <a:schemeClr val="tx1"/>
                </a:solidFill>
              </a:rPr>
              <a:t>equity </a:t>
            </a:r>
            <a:r>
              <a:rPr lang="en-US" sz="2400" dirty="0">
                <a:solidFill>
                  <a:schemeClr val="tx1"/>
                </a:solidFill>
              </a:rPr>
              <a:t>and GRADE approach were used to develop clinical guidelines for immigrants and refugees </a:t>
            </a:r>
          </a:p>
          <a:p>
            <a:r>
              <a:rPr lang="en-US" sz="2400" dirty="0" smtClean="0">
                <a:solidFill>
                  <a:schemeClr val="tx1"/>
                </a:solidFill>
              </a:rPr>
              <a:t>To </a:t>
            </a:r>
            <a:r>
              <a:rPr lang="en-US" sz="2400" dirty="0">
                <a:solidFill>
                  <a:schemeClr val="tx1"/>
                </a:solidFill>
              </a:rPr>
              <a:t>give examples of emerging KT implementation tools and strategies for CCIRH guidelines </a:t>
            </a:r>
          </a:p>
          <a:p>
            <a:r>
              <a:rPr lang="en-US" sz="2400" dirty="0" smtClean="0">
                <a:solidFill>
                  <a:schemeClr val="tx1"/>
                </a:solidFill>
              </a:rPr>
              <a:t>To </a:t>
            </a:r>
            <a:r>
              <a:rPr lang="en-US" sz="2400" dirty="0">
                <a:solidFill>
                  <a:schemeClr val="tx1"/>
                </a:solidFill>
              </a:rPr>
              <a:t>compare and contrast KT to improve the health of vulnerable populations with KT strategies for general </a:t>
            </a:r>
            <a:r>
              <a:rPr lang="en-US" sz="2400" dirty="0" smtClean="0">
                <a:solidFill>
                  <a:schemeClr val="tx1"/>
                </a:solidFill>
              </a:rPr>
              <a:t>population</a:t>
            </a:r>
            <a:endParaRPr lang="en-US" dirty="0" smtClean="0">
              <a:solidFill>
                <a:schemeClr val="tx1"/>
              </a:solidFill>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1566674"/>
            <a:ext cx="3429000" cy="308152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ransition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44450"/>
            <a:ext cx="8240712" cy="1143000"/>
          </a:xfrm>
        </p:spPr>
        <p:txBody>
          <a:bodyPr rtlCol="0">
            <a:normAutofit/>
          </a:bodyPr>
          <a:lstStyle/>
          <a:p>
            <a:pPr algn="l" eaLnBrk="1" fontAlgn="auto" hangingPunct="1">
              <a:spcAft>
                <a:spcPts val="0"/>
              </a:spcAft>
              <a:defRPr/>
            </a:pPr>
            <a:r>
              <a:rPr lang="en-US" dirty="0"/>
              <a:t>How easily interventions lose traction</a:t>
            </a:r>
          </a:p>
        </p:txBody>
      </p:sp>
      <p:sp>
        <p:nvSpPr>
          <p:cNvPr id="26627" name="Text Box 3"/>
          <p:cNvSpPr txBox="1">
            <a:spLocks noChangeArrowheads="1"/>
          </p:cNvSpPr>
          <p:nvPr/>
        </p:nvSpPr>
        <p:spPr bwMode="auto">
          <a:xfrm>
            <a:off x="228600" y="2311400"/>
            <a:ext cx="1295400" cy="406400"/>
          </a:xfrm>
          <a:prstGeom prst="rect">
            <a:avLst/>
          </a:prstGeom>
          <a:solidFill>
            <a:srgbClr val="333399"/>
          </a:solidFill>
          <a:ln w="9525">
            <a:solidFill>
              <a:schemeClr val="tx1"/>
            </a:solidFill>
            <a:miter lim="800000"/>
            <a:headEnd/>
            <a:tailEnd/>
          </a:ln>
        </p:spPr>
        <p:txBody>
          <a:bodyPr>
            <a:spAutoFit/>
          </a:bodyPr>
          <a:lstStyle>
            <a:lvl1pPr eaLnBrk="0" hangingPunct="0">
              <a:defRPr sz="2400">
                <a:solidFill>
                  <a:schemeClr val="bg1"/>
                </a:solidFill>
                <a:latin typeface="Calibri" pitchFamily="34" charset="0"/>
                <a:ea typeface="MS Gothic" pitchFamily="49" charset="-128"/>
              </a:defRPr>
            </a:lvl1pPr>
            <a:lvl2pPr eaLnBrk="0" hangingPunct="0">
              <a:defRPr sz="2400">
                <a:solidFill>
                  <a:schemeClr val="bg1"/>
                </a:solidFill>
                <a:latin typeface="Calibri" pitchFamily="34" charset="0"/>
                <a:ea typeface="MS Gothic" pitchFamily="49" charset="-128"/>
              </a:defRPr>
            </a:lvl2pPr>
            <a:lvl3pPr eaLnBrk="0" hangingPunct="0">
              <a:defRPr sz="2400">
                <a:solidFill>
                  <a:schemeClr val="bg1"/>
                </a:solidFill>
                <a:latin typeface="Calibri" pitchFamily="34" charset="0"/>
                <a:ea typeface="MS Gothic" pitchFamily="49" charset="-128"/>
              </a:defRPr>
            </a:lvl3pPr>
            <a:lvl4pPr eaLnBrk="0" hangingPunct="0">
              <a:defRPr sz="2400">
                <a:solidFill>
                  <a:schemeClr val="bg1"/>
                </a:solidFill>
                <a:latin typeface="Calibri" pitchFamily="34" charset="0"/>
                <a:ea typeface="MS Gothic" pitchFamily="49" charset="-128"/>
              </a:defRPr>
            </a:lvl4pPr>
            <a:lvl5pPr eaLnBrk="0" hangingPunct="0">
              <a:defRPr sz="2400">
                <a:solidFill>
                  <a:schemeClr val="bg1"/>
                </a:solidFill>
                <a:latin typeface="Calibri" pitchFamily="34" charset="0"/>
                <a:ea typeface="MS Gothic" pitchFamily="49"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9pPr>
          </a:lstStyle>
          <a:p>
            <a:pPr algn="ctr" eaLnBrk="1" fontAlgn="base" hangingPunct="1">
              <a:spcBef>
                <a:spcPct val="50000"/>
              </a:spcBef>
              <a:spcAft>
                <a:spcPct val="0"/>
              </a:spcAft>
            </a:pPr>
            <a:r>
              <a:rPr lang="en-US" sz="2000" b="1">
                <a:solidFill>
                  <a:srgbClr val="FFFFFF"/>
                </a:solidFill>
                <a:latin typeface="Tahoma" pitchFamily="34" charset="0"/>
                <a:ea typeface="ＭＳ Ｐゴシック" pitchFamily="34" charset="-128"/>
              </a:rPr>
              <a:t>Efficacy</a:t>
            </a:r>
          </a:p>
        </p:txBody>
      </p:sp>
      <p:sp>
        <p:nvSpPr>
          <p:cNvPr id="26628" name="Text Box 4"/>
          <p:cNvSpPr txBox="1">
            <a:spLocks noChangeArrowheads="1"/>
          </p:cNvSpPr>
          <p:nvPr/>
        </p:nvSpPr>
        <p:spPr bwMode="auto">
          <a:xfrm>
            <a:off x="838200" y="2997200"/>
            <a:ext cx="1752600" cy="406400"/>
          </a:xfrm>
          <a:prstGeom prst="rect">
            <a:avLst/>
          </a:prstGeom>
          <a:solidFill>
            <a:srgbClr val="99CCFF">
              <a:alpha val="50195"/>
            </a:srgbClr>
          </a:solidFill>
          <a:ln w="9525">
            <a:solidFill>
              <a:schemeClr val="tx1"/>
            </a:solidFill>
            <a:miter lim="800000"/>
            <a:headEnd/>
            <a:tailEnd/>
          </a:ln>
        </p:spPr>
        <p:txBody>
          <a:bodyPr>
            <a:spAutoFit/>
          </a:bodyPr>
          <a:lstStyle>
            <a:lvl1pPr eaLnBrk="0" hangingPunct="0">
              <a:defRPr sz="2400">
                <a:solidFill>
                  <a:schemeClr val="bg1"/>
                </a:solidFill>
                <a:latin typeface="Calibri" pitchFamily="34" charset="0"/>
                <a:ea typeface="MS Gothic" pitchFamily="49" charset="-128"/>
              </a:defRPr>
            </a:lvl1pPr>
            <a:lvl2pPr eaLnBrk="0" hangingPunct="0">
              <a:defRPr sz="2400">
                <a:solidFill>
                  <a:schemeClr val="bg1"/>
                </a:solidFill>
                <a:latin typeface="Calibri" pitchFamily="34" charset="0"/>
                <a:ea typeface="MS Gothic" pitchFamily="49" charset="-128"/>
              </a:defRPr>
            </a:lvl2pPr>
            <a:lvl3pPr eaLnBrk="0" hangingPunct="0">
              <a:defRPr sz="2400">
                <a:solidFill>
                  <a:schemeClr val="bg1"/>
                </a:solidFill>
                <a:latin typeface="Calibri" pitchFamily="34" charset="0"/>
                <a:ea typeface="MS Gothic" pitchFamily="49" charset="-128"/>
              </a:defRPr>
            </a:lvl3pPr>
            <a:lvl4pPr eaLnBrk="0" hangingPunct="0">
              <a:defRPr sz="2400">
                <a:solidFill>
                  <a:schemeClr val="bg1"/>
                </a:solidFill>
                <a:latin typeface="Calibri" pitchFamily="34" charset="0"/>
                <a:ea typeface="MS Gothic" pitchFamily="49" charset="-128"/>
              </a:defRPr>
            </a:lvl4pPr>
            <a:lvl5pPr eaLnBrk="0" hangingPunct="0">
              <a:defRPr sz="2400">
                <a:solidFill>
                  <a:schemeClr val="bg1"/>
                </a:solidFill>
                <a:latin typeface="Calibri" pitchFamily="34" charset="0"/>
                <a:ea typeface="MS Gothic" pitchFamily="49"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9pPr>
          </a:lstStyle>
          <a:p>
            <a:pPr algn="ctr" eaLnBrk="1" fontAlgn="base" hangingPunct="1">
              <a:spcBef>
                <a:spcPct val="50000"/>
              </a:spcBef>
              <a:spcAft>
                <a:spcPct val="0"/>
              </a:spcAft>
            </a:pPr>
            <a:r>
              <a:rPr lang="en-US" sz="2000" b="1">
                <a:solidFill>
                  <a:srgbClr val="000000"/>
                </a:solidFill>
                <a:latin typeface="Tahoma" pitchFamily="34" charset="0"/>
                <a:ea typeface="ＭＳ Ｐゴシック" pitchFamily="34" charset="-128"/>
              </a:rPr>
              <a:t>X  Access</a:t>
            </a:r>
          </a:p>
        </p:txBody>
      </p:sp>
      <p:sp>
        <p:nvSpPr>
          <p:cNvPr id="26629" name="Text Box 5"/>
          <p:cNvSpPr txBox="1">
            <a:spLocks noChangeArrowheads="1"/>
          </p:cNvSpPr>
          <p:nvPr/>
        </p:nvSpPr>
        <p:spPr bwMode="auto">
          <a:xfrm>
            <a:off x="1752600" y="3759200"/>
            <a:ext cx="3276600" cy="406400"/>
          </a:xfrm>
          <a:prstGeom prst="rect">
            <a:avLst/>
          </a:prstGeom>
          <a:solidFill>
            <a:srgbClr val="99CCFF">
              <a:alpha val="50195"/>
            </a:srgbClr>
          </a:solidFill>
          <a:ln w="9525">
            <a:solidFill>
              <a:schemeClr val="tx1"/>
            </a:solidFill>
            <a:miter lim="800000"/>
            <a:headEnd/>
            <a:tailEnd/>
          </a:ln>
        </p:spPr>
        <p:txBody>
          <a:bodyPr>
            <a:spAutoFit/>
          </a:bodyPr>
          <a:lstStyle>
            <a:lvl1pPr eaLnBrk="0" hangingPunct="0">
              <a:defRPr sz="2400">
                <a:solidFill>
                  <a:schemeClr val="bg1"/>
                </a:solidFill>
                <a:latin typeface="Calibri" pitchFamily="34" charset="0"/>
                <a:ea typeface="MS Gothic" pitchFamily="49" charset="-128"/>
              </a:defRPr>
            </a:lvl1pPr>
            <a:lvl2pPr eaLnBrk="0" hangingPunct="0">
              <a:defRPr sz="2400">
                <a:solidFill>
                  <a:schemeClr val="bg1"/>
                </a:solidFill>
                <a:latin typeface="Calibri" pitchFamily="34" charset="0"/>
                <a:ea typeface="MS Gothic" pitchFamily="49" charset="-128"/>
              </a:defRPr>
            </a:lvl2pPr>
            <a:lvl3pPr eaLnBrk="0" hangingPunct="0">
              <a:defRPr sz="2400">
                <a:solidFill>
                  <a:schemeClr val="bg1"/>
                </a:solidFill>
                <a:latin typeface="Calibri" pitchFamily="34" charset="0"/>
                <a:ea typeface="MS Gothic" pitchFamily="49" charset="-128"/>
              </a:defRPr>
            </a:lvl3pPr>
            <a:lvl4pPr eaLnBrk="0" hangingPunct="0">
              <a:defRPr sz="2400">
                <a:solidFill>
                  <a:schemeClr val="bg1"/>
                </a:solidFill>
                <a:latin typeface="Calibri" pitchFamily="34" charset="0"/>
                <a:ea typeface="MS Gothic" pitchFamily="49" charset="-128"/>
              </a:defRPr>
            </a:lvl4pPr>
            <a:lvl5pPr eaLnBrk="0" hangingPunct="0">
              <a:defRPr sz="2400">
                <a:solidFill>
                  <a:schemeClr val="bg1"/>
                </a:solidFill>
                <a:latin typeface="Calibri" pitchFamily="34" charset="0"/>
                <a:ea typeface="MS Gothic" pitchFamily="49"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9pPr>
          </a:lstStyle>
          <a:p>
            <a:pPr algn="ctr" eaLnBrk="1" fontAlgn="base" hangingPunct="1">
              <a:spcBef>
                <a:spcPct val="50000"/>
              </a:spcBef>
              <a:spcAft>
                <a:spcPct val="0"/>
              </a:spcAft>
            </a:pPr>
            <a:r>
              <a:rPr lang="en-US" sz="2000" b="1">
                <a:solidFill>
                  <a:srgbClr val="000000"/>
                </a:solidFill>
                <a:latin typeface="Tahoma" pitchFamily="34" charset="0"/>
                <a:ea typeface="ＭＳ Ｐゴシック" pitchFamily="34" charset="-128"/>
              </a:rPr>
              <a:t>X  Targeting Accuracy</a:t>
            </a:r>
          </a:p>
        </p:txBody>
      </p:sp>
      <p:sp>
        <p:nvSpPr>
          <p:cNvPr id="26630" name="Text Box 6"/>
          <p:cNvSpPr txBox="1">
            <a:spLocks noChangeArrowheads="1"/>
          </p:cNvSpPr>
          <p:nvPr/>
        </p:nvSpPr>
        <p:spPr bwMode="auto">
          <a:xfrm>
            <a:off x="3124200" y="4521200"/>
            <a:ext cx="3352800" cy="406400"/>
          </a:xfrm>
          <a:prstGeom prst="rect">
            <a:avLst/>
          </a:prstGeom>
          <a:solidFill>
            <a:srgbClr val="99CCFF">
              <a:alpha val="50195"/>
            </a:srgbClr>
          </a:solidFill>
          <a:ln w="9525">
            <a:solidFill>
              <a:schemeClr val="tx1"/>
            </a:solidFill>
            <a:miter lim="800000"/>
            <a:headEnd/>
            <a:tailEnd/>
          </a:ln>
        </p:spPr>
        <p:txBody>
          <a:bodyPr>
            <a:spAutoFit/>
          </a:bodyPr>
          <a:lstStyle>
            <a:lvl1pPr eaLnBrk="0" hangingPunct="0">
              <a:defRPr sz="2400">
                <a:solidFill>
                  <a:schemeClr val="bg1"/>
                </a:solidFill>
                <a:latin typeface="Calibri" pitchFamily="34" charset="0"/>
                <a:ea typeface="MS Gothic" pitchFamily="49" charset="-128"/>
              </a:defRPr>
            </a:lvl1pPr>
            <a:lvl2pPr eaLnBrk="0" hangingPunct="0">
              <a:defRPr sz="2400">
                <a:solidFill>
                  <a:schemeClr val="bg1"/>
                </a:solidFill>
                <a:latin typeface="Calibri" pitchFamily="34" charset="0"/>
                <a:ea typeface="MS Gothic" pitchFamily="49" charset="-128"/>
              </a:defRPr>
            </a:lvl2pPr>
            <a:lvl3pPr eaLnBrk="0" hangingPunct="0">
              <a:defRPr sz="2400">
                <a:solidFill>
                  <a:schemeClr val="bg1"/>
                </a:solidFill>
                <a:latin typeface="Calibri" pitchFamily="34" charset="0"/>
                <a:ea typeface="MS Gothic" pitchFamily="49" charset="-128"/>
              </a:defRPr>
            </a:lvl3pPr>
            <a:lvl4pPr eaLnBrk="0" hangingPunct="0">
              <a:defRPr sz="2400">
                <a:solidFill>
                  <a:schemeClr val="bg1"/>
                </a:solidFill>
                <a:latin typeface="Calibri" pitchFamily="34" charset="0"/>
                <a:ea typeface="MS Gothic" pitchFamily="49" charset="-128"/>
              </a:defRPr>
            </a:lvl4pPr>
            <a:lvl5pPr eaLnBrk="0" hangingPunct="0">
              <a:defRPr sz="2400">
                <a:solidFill>
                  <a:schemeClr val="bg1"/>
                </a:solidFill>
                <a:latin typeface="Calibri" pitchFamily="34" charset="0"/>
                <a:ea typeface="MS Gothic" pitchFamily="49"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9pPr>
          </a:lstStyle>
          <a:p>
            <a:pPr algn="ctr" eaLnBrk="1" fontAlgn="base" hangingPunct="1">
              <a:spcBef>
                <a:spcPct val="50000"/>
              </a:spcBef>
              <a:spcAft>
                <a:spcPct val="0"/>
              </a:spcAft>
            </a:pPr>
            <a:r>
              <a:rPr lang="en-US" sz="2000" b="1">
                <a:solidFill>
                  <a:srgbClr val="000000"/>
                </a:solidFill>
                <a:latin typeface="Tahoma" pitchFamily="34" charset="0"/>
                <a:ea typeface="ＭＳ Ｐゴシック" pitchFamily="34" charset="-128"/>
              </a:rPr>
              <a:t>X  Provider Compliance</a:t>
            </a:r>
          </a:p>
        </p:txBody>
      </p:sp>
      <p:sp>
        <p:nvSpPr>
          <p:cNvPr id="26631" name="Text Box 7"/>
          <p:cNvSpPr txBox="1">
            <a:spLocks noChangeArrowheads="1"/>
          </p:cNvSpPr>
          <p:nvPr/>
        </p:nvSpPr>
        <p:spPr bwMode="auto">
          <a:xfrm>
            <a:off x="4419600" y="5359400"/>
            <a:ext cx="3352800" cy="406400"/>
          </a:xfrm>
          <a:prstGeom prst="rect">
            <a:avLst/>
          </a:prstGeom>
          <a:solidFill>
            <a:srgbClr val="99CCFF">
              <a:alpha val="50195"/>
            </a:srgbClr>
          </a:solidFill>
          <a:ln w="9525">
            <a:solidFill>
              <a:schemeClr val="tx1"/>
            </a:solidFill>
            <a:miter lim="800000"/>
            <a:headEnd/>
            <a:tailEnd/>
          </a:ln>
        </p:spPr>
        <p:txBody>
          <a:bodyPr>
            <a:spAutoFit/>
          </a:bodyPr>
          <a:lstStyle>
            <a:lvl1pPr eaLnBrk="0" hangingPunct="0">
              <a:defRPr sz="2400">
                <a:solidFill>
                  <a:schemeClr val="bg1"/>
                </a:solidFill>
                <a:latin typeface="Calibri" pitchFamily="34" charset="0"/>
                <a:ea typeface="MS Gothic" pitchFamily="49" charset="-128"/>
              </a:defRPr>
            </a:lvl1pPr>
            <a:lvl2pPr eaLnBrk="0" hangingPunct="0">
              <a:defRPr sz="2400">
                <a:solidFill>
                  <a:schemeClr val="bg1"/>
                </a:solidFill>
                <a:latin typeface="Calibri" pitchFamily="34" charset="0"/>
                <a:ea typeface="MS Gothic" pitchFamily="49" charset="-128"/>
              </a:defRPr>
            </a:lvl2pPr>
            <a:lvl3pPr eaLnBrk="0" hangingPunct="0">
              <a:defRPr sz="2400">
                <a:solidFill>
                  <a:schemeClr val="bg1"/>
                </a:solidFill>
                <a:latin typeface="Calibri" pitchFamily="34" charset="0"/>
                <a:ea typeface="MS Gothic" pitchFamily="49" charset="-128"/>
              </a:defRPr>
            </a:lvl3pPr>
            <a:lvl4pPr eaLnBrk="0" hangingPunct="0">
              <a:defRPr sz="2400">
                <a:solidFill>
                  <a:schemeClr val="bg1"/>
                </a:solidFill>
                <a:latin typeface="Calibri" pitchFamily="34" charset="0"/>
                <a:ea typeface="MS Gothic" pitchFamily="49" charset="-128"/>
              </a:defRPr>
            </a:lvl4pPr>
            <a:lvl5pPr eaLnBrk="0" hangingPunct="0">
              <a:defRPr sz="2400">
                <a:solidFill>
                  <a:schemeClr val="bg1"/>
                </a:solidFill>
                <a:latin typeface="Calibri" pitchFamily="34" charset="0"/>
                <a:ea typeface="MS Gothic" pitchFamily="49"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9pPr>
          </a:lstStyle>
          <a:p>
            <a:pPr algn="ctr" eaLnBrk="1" fontAlgn="base" hangingPunct="1">
              <a:spcBef>
                <a:spcPct val="50000"/>
              </a:spcBef>
              <a:spcAft>
                <a:spcPct val="0"/>
              </a:spcAft>
            </a:pPr>
            <a:r>
              <a:rPr lang="en-US" sz="2000" b="1">
                <a:solidFill>
                  <a:srgbClr val="000000"/>
                </a:solidFill>
                <a:latin typeface="Tahoma" pitchFamily="34" charset="0"/>
                <a:ea typeface="ＭＳ Ｐゴシック" pitchFamily="34" charset="-128"/>
              </a:rPr>
              <a:t>X  Consumer Adherence</a:t>
            </a:r>
          </a:p>
        </p:txBody>
      </p:sp>
      <p:sp>
        <p:nvSpPr>
          <p:cNvPr id="26632" name="Text Box 8"/>
          <p:cNvSpPr txBox="1">
            <a:spLocks noChangeArrowheads="1"/>
          </p:cNvSpPr>
          <p:nvPr/>
        </p:nvSpPr>
        <p:spPr bwMode="auto">
          <a:xfrm>
            <a:off x="5638800" y="6197600"/>
            <a:ext cx="2590800" cy="406400"/>
          </a:xfrm>
          <a:prstGeom prst="rect">
            <a:avLst/>
          </a:prstGeom>
          <a:solidFill>
            <a:srgbClr val="FF3300"/>
          </a:solidFill>
          <a:ln w="9525">
            <a:solidFill>
              <a:schemeClr val="tx1"/>
            </a:solidFill>
            <a:miter lim="800000"/>
            <a:headEnd/>
            <a:tailEnd/>
          </a:ln>
        </p:spPr>
        <p:txBody>
          <a:bodyPr>
            <a:spAutoFit/>
          </a:bodyPr>
          <a:lstStyle>
            <a:lvl1pPr eaLnBrk="0" hangingPunct="0">
              <a:defRPr sz="2400">
                <a:solidFill>
                  <a:schemeClr val="bg1"/>
                </a:solidFill>
                <a:latin typeface="Calibri" pitchFamily="34" charset="0"/>
                <a:ea typeface="MS Gothic" pitchFamily="49" charset="-128"/>
              </a:defRPr>
            </a:lvl1pPr>
            <a:lvl2pPr eaLnBrk="0" hangingPunct="0">
              <a:defRPr sz="2400">
                <a:solidFill>
                  <a:schemeClr val="bg1"/>
                </a:solidFill>
                <a:latin typeface="Calibri" pitchFamily="34" charset="0"/>
                <a:ea typeface="MS Gothic" pitchFamily="49" charset="-128"/>
              </a:defRPr>
            </a:lvl2pPr>
            <a:lvl3pPr eaLnBrk="0" hangingPunct="0">
              <a:defRPr sz="2400">
                <a:solidFill>
                  <a:schemeClr val="bg1"/>
                </a:solidFill>
                <a:latin typeface="Calibri" pitchFamily="34" charset="0"/>
                <a:ea typeface="MS Gothic" pitchFamily="49" charset="-128"/>
              </a:defRPr>
            </a:lvl3pPr>
            <a:lvl4pPr eaLnBrk="0" hangingPunct="0">
              <a:defRPr sz="2400">
                <a:solidFill>
                  <a:schemeClr val="bg1"/>
                </a:solidFill>
                <a:latin typeface="Calibri" pitchFamily="34" charset="0"/>
                <a:ea typeface="MS Gothic" pitchFamily="49" charset="-128"/>
              </a:defRPr>
            </a:lvl4pPr>
            <a:lvl5pPr eaLnBrk="0" hangingPunct="0">
              <a:defRPr sz="2400">
                <a:solidFill>
                  <a:schemeClr val="bg1"/>
                </a:solidFill>
                <a:latin typeface="Calibri" pitchFamily="34" charset="0"/>
                <a:ea typeface="MS Gothic" pitchFamily="49"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9pPr>
          </a:lstStyle>
          <a:p>
            <a:pPr algn="ctr" eaLnBrk="1" fontAlgn="base" hangingPunct="1">
              <a:spcBef>
                <a:spcPct val="50000"/>
              </a:spcBef>
              <a:spcAft>
                <a:spcPct val="0"/>
              </a:spcAft>
            </a:pPr>
            <a:r>
              <a:rPr lang="en-US" sz="2000" b="1">
                <a:solidFill>
                  <a:srgbClr val="FFFFFF"/>
                </a:solidFill>
                <a:latin typeface="Tahoma" pitchFamily="34" charset="0"/>
                <a:ea typeface="ＭＳ Ｐゴシック" pitchFamily="34" charset="-128"/>
              </a:rPr>
              <a:t>= Effectiveness</a:t>
            </a:r>
          </a:p>
        </p:txBody>
      </p:sp>
      <p:cxnSp>
        <p:nvCxnSpPr>
          <p:cNvPr id="26633" name="AutoShape 9"/>
          <p:cNvCxnSpPr>
            <a:cxnSpLocks noChangeShapeType="1"/>
            <a:stCxn id="26627" idx="3"/>
            <a:endCxn id="26628" idx="1"/>
          </p:cNvCxnSpPr>
          <p:nvPr/>
        </p:nvCxnSpPr>
        <p:spPr bwMode="auto">
          <a:xfrm flipH="1">
            <a:off x="838200" y="2514600"/>
            <a:ext cx="685800" cy="685800"/>
          </a:xfrm>
          <a:prstGeom prst="bentConnector5">
            <a:avLst>
              <a:gd name="adj1" fmla="val -33333"/>
              <a:gd name="adj2" fmla="val 50000"/>
              <a:gd name="adj3" fmla="val 133333"/>
            </a:avLst>
          </a:prstGeom>
          <a:noFill/>
          <a:ln w="9525">
            <a:solidFill>
              <a:schemeClr val="tx1"/>
            </a:solidFill>
            <a:miter lim="800000"/>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26634" name="AutoShape 10"/>
          <p:cNvCxnSpPr>
            <a:cxnSpLocks noChangeShapeType="1"/>
            <a:stCxn id="26628" idx="3"/>
            <a:endCxn id="26629" idx="1"/>
          </p:cNvCxnSpPr>
          <p:nvPr/>
        </p:nvCxnSpPr>
        <p:spPr bwMode="auto">
          <a:xfrm flipH="1">
            <a:off x="1752600" y="3200400"/>
            <a:ext cx="838200" cy="762000"/>
          </a:xfrm>
          <a:prstGeom prst="bentConnector5">
            <a:avLst>
              <a:gd name="adj1" fmla="val -27273"/>
              <a:gd name="adj2" fmla="val 50000"/>
              <a:gd name="adj3" fmla="val 127273"/>
            </a:avLst>
          </a:prstGeom>
          <a:noFill/>
          <a:ln w="9525">
            <a:solidFill>
              <a:schemeClr val="tx1"/>
            </a:solidFill>
            <a:miter lim="800000"/>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26635" name="AutoShape 11"/>
          <p:cNvCxnSpPr>
            <a:cxnSpLocks noChangeShapeType="1"/>
            <a:stCxn id="26629" idx="3"/>
            <a:endCxn id="26630" idx="1"/>
          </p:cNvCxnSpPr>
          <p:nvPr/>
        </p:nvCxnSpPr>
        <p:spPr bwMode="auto">
          <a:xfrm flipH="1">
            <a:off x="3124200" y="3962400"/>
            <a:ext cx="1905000" cy="762000"/>
          </a:xfrm>
          <a:prstGeom prst="bentConnector5">
            <a:avLst>
              <a:gd name="adj1" fmla="val -12000"/>
              <a:gd name="adj2" fmla="val 50000"/>
              <a:gd name="adj3" fmla="val 112000"/>
            </a:avLst>
          </a:prstGeom>
          <a:noFill/>
          <a:ln w="9525">
            <a:solidFill>
              <a:schemeClr val="tx1"/>
            </a:solidFill>
            <a:miter lim="800000"/>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26636" name="AutoShape 12"/>
          <p:cNvCxnSpPr>
            <a:cxnSpLocks noChangeShapeType="1"/>
            <a:stCxn id="26630" idx="3"/>
            <a:endCxn id="26631" idx="1"/>
          </p:cNvCxnSpPr>
          <p:nvPr/>
        </p:nvCxnSpPr>
        <p:spPr bwMode="auto">
          <a:xfrm flipH="1">
            <a:off x="4419600" y="4724400"/>
            <a:ext cx="2057400" cy="838200"/>
          </a:xfrm>
          <a:prstGeom prst="bentConnector5">
            <a:avLst>
              <a:gd name="adj1" fmla="val -11111"/>
              <a:gd name="adj2" fmla="val 50000"/>
              <a:gd name="adj3" fmla="val 111111"/>
            </a:avLst>
          </a:prstGeom>
          <a:noFill/>
          <a:ln w="9525">
            <a:solidFill>
              <a:schemeClr val="tx1"/>
            </a:solidFill>
            <a:miter lim="800000"/>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26637" name="AutoShape 13"/>
          <p:cNvCxnSpPr>
            <a:cxnSpLocks noChangeShapeType="1"/>
            <a:stCxn id="26631" idx="3"/>
            <a:endCxn id="26632" idx="1"/>
          </p:cNvCxnSpPr>
          <p:nvPr/>
        </p:nvCxnSpPr>
        <p:spPr bwMode="auto">
          <a:xfrm flipH="1">
            <a:off x="5638800" y="5562600"/>
            <a:ext cx="2133600" cy="838200"/>
          </a:xfrm>
          <a:prstGeom prst="bentConnector5">
            <a:avLst>
              <a:gd name="adj1" fmla="val -10713"/>
              <a:gd name="adj2" fmla="val 50000"/>
              <a:gd name="adj3" fmla="val 110713"/>
            </a:avLst>
          </a:prstGeom>
          <a:noFill/>
          <a:ln w="9525">
            <a:solidFill>
              <a:schemeClr val="tx1"/>
            </a:solidFill>
            <a:miter lim="800000"/>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26638" name="Text Box 14"/>
          <p:cNvSpPr txBox="1">
            <a:spLocks noChangeArrowheads="1"/>
          </p:cNvSpPr>
          <p:nvPr/>
        </p:nvSpPr>
        <p:spPr bwMode="auto">
          <a:xfrm>
            <a:off x="1828800" y="2349500"/>
            <a:ext cx="990600" cy="396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bg1"/>
                </a:solidFill>
                <a:latin typeface="Calibri" pitchFamily="34" charset="0"/>
                <a:ea typeface="MS Gothic" pitchFamily="49" charset="-128"/>
              </a:defRPr>
            </a:lvl1pPr>
            <a:lvl2pPr eaLnBrk="0" hangingPunct="0">
              <a:defRPr sz="2400">
                <a:solidFill>
                  <a:schemeClr val="bg1"/>
                </a:solidFill>
                <a:latin typeface="Calibri" pitchFamily="34" charset="0"/>
                <a:ea typeface="MS Gothic" pitchFamily="49" charset="-128"/>
              </a:defRPr>
            </a:lvl2pPr>
            <a:lvl3pPr eaLnBrk="0" hangingPunct="0">
              <a:defRPr sz="2400">
                <a:solidFill>
                  <a:schemeClr val="bg1"/>
                </a:solidFill>
                <a:latin typeface="Calibri" pitchFamily="34" charset="0"/>
                <a:ea typeface="MS Gothic" pitchFamily="49" charset="-128"/>
              </a:defRPr>
            </a:lvl3pPr>
            <a:lvl4pPr eaLnBrk="0" hangingPunct="0">
              <a:defRPr sz="2400">
                <a:solidFill>
                  <a:schemeClr val="bg1"/>
                </a:solidFill>
                <a:latin typeface="Calibri" pitchFamily="34" charset="0"/>
                <a:ea typeface="MS Gothic" pitchFamily="49" charset="-128"/>
              </a:defRPr>
            </a:lvl4pPr>
            <a:lvl5pPr eaLnBrk="0" hangingPunct="0">
              <a:defRPr sz="2400">
                <a:solidFill>
                  <a:schemeClr val="bg1"/>
                </a:solidFill>
                <a:latin typeface="Calibri" pitchFamily="34" charset="0"/>
                <a:ea typeface="MS Gothic" pitchFamily="49"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9pPr>
          </a:lstStyle>
          <a:p>
            <a:pPr eaLnBrk="1" fontAlgn="base" hangingPunct="1">
              <a:spcBef>
                <a:spcPct val="50000"/>
              </a:spcBef>
              <a:spcAft>
                <a:spcPct val="0"/>
              </a:spcAft>
            </a:pPr>
            <a:r>
              <a:rPr lang="en-US" sz="2000">
                <a:solidFill>
                  <a:srgbClr val="000000"/>
                </a:solidFill>
                <a:latin typeface="Tahoma" pitchFamily="34" charset="0"/>
                <a:ea typeface="ＭＳ Ｐゴシック" pitchFamily="34" charset="-128"/>
              </a:rPr>
              <a:t>20%</a:t>
            </a:r>
          </a:p>
        </p:txBody>
      </p:sp>
      <p:sp>
        <p:nvSpPr>
          <p:cNvPr id="26639" name="Text Box 15"/>
          <p:cNvSpPr txBox="1">
            <a:spLocks noChangeArrowheads="1"/>
          </p:cNvSpPr>
          <p:nvPr/>
        </p:nvSpPr>
        <p:spPr bwMode="auto">
          <a:xfrm>
            <a:off x="5300663" y="3759200"/>
            <a:ext cx="1143000" cy="396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bg1"/>
                </a:solidFill>
                <a:latin typeface="Calibri" pitchFamily="34" charset="0"/>
                <a:ea typeface="MS Gothic" pitchFamily="49" charset="-128"/>
              </a:defRPr>
            </a:lvl1pPr>
            <a:lvl2pPr eaLnBrk="0" hangingPunct="0">
              <a:defRPr sz="2400">
                <a:solidFill>
                  <a:schemeClr val="bg1"/>
                </a:solidFill>
                <a:latin typeface="Calibri" pitchFamily="34" charset="0"/>
                <a:ea typeface="MS Gothic" pitchFamily="49" charset="-128"/>
              </a:defRPr>
            </a:lvl2pPr>
            <a:lvl3pPr eaLnBrk="0" hangingPunct="0">
              <a:defRPr sz="2400">
                <a:solidFill>
                  <a:schemeClr val="bg1"/>
                </a:solidFill>
                <a:latin typeface="Calibri" pitchFamily="34" charset="0"/>
                <a:ea typeface="MS Gothic" pitchFamily="49" charset="-128"/>
              </a:defRPr>
            </a:lvl3pPr>
            <a:lvl4pPr eaLnBrk="0" hangingPunct="0">
              <a:defRPr sz="2400">
                <a:solidFill>
                  <a:schemeClr val="bg1"/>
                </a:solidFill>
                <a:latin typeface="Calibri" pitchFamily="34" charset="0"/>
                <a:ea typeface="MS Gothic" pitchFamily="49" charset="-128"/>
              </a:defRPr>
            </a:lvl4pPr>
            <a:lvl5pPr eaLnBrk="0" hangingPunct="0">
              <a:defRPr sz="2400">
                <a:solidFill>
                  <a:schemeClr val="bg1"/>
                </a:solidFill>
                <a:latin typeface="Calibri" pitchFamily="34" charset="0"/>
                <a:ea typeface="MS Gothic" pitchFamily="49"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9pPr>
          </a:lstStyle>
          <a:p>
            <a:pPr eaLnBrk="1" fontAlgn="base" hangingPunct="1">
              <a:spcBef>
                <a:spcPct val="50000"/>
              </a:spcBef>
              <a:spcAft>
                <a:spcPct val="0"/>
              </a:spcAft>
            </a:pPr>
            <a:r>
              <a:rPr lang="en-US" sz="2000">
                <a:solidFill>
                  <a:srgbClr val="000000"/>
                </a:solidFill>
                <a:latin typeface="Tahoma" pitchFamily="34" charset="0"/>
                <a:ea typeface="ＭＳ Ｐゴシック" pitchFamily="34" charset="-128"/>
              </a:rPr>
              <a:t>X 80%</a:t>
            </a:r>
          </a:p>
        </p:txBody>
      </p:sp>
      <p:sp>
        <p:nvSpPr>
          <p:cNvPr id="26640" name="Text Box 16"/>
          <p:cNvSpPr txBox="1">
            <a:spLocks noChangeArrowheads="1"/>
          </p:cNvSpPr>
          <p:nvPr/>
        </p:nvSpPr>
        <p:spPr bwMode="auto">
          <a:xfrm>
            <a:off x="6742113" y="4521200"/>
            <a:ext cx="1143000" cy="396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bg1"/>
                </a:solidFill>
                <a:latin typeface="Calibri" pitchFamily="34" charset="0"/>
                <a:ea typeface="MS Gothic" pitchFamily="49" charset="-128"/>
              </a:defRPr>
            </a:lvl1pPr>
            <a:lvl2pPr eaLnBrk="0" hangingPunct="0">
              <a:defRPr sz="2400">
                <a:solidFill>
                  <a:schemeClr val="bg1"/>
                </a:solidFill>
                <a:latin typeface="Calibri" pitchFamily="34" charset="0"/>
                <a:ea typeface="MS Gothic" pitchFamily="49" charset="-128"/>
              </a:defRPr>
            </a:lvl2pPr>
            <a:lvl3pPr eaLnBrk="0" hangingPunct="0">
              <a:defRPr sz="2400">
                <a:solidFill>
                  <a:schemeClr val="bg1"/>
                </a:solidFill>
                <a:latin typeface="Calibri" pitchFamily="34" charset="0"/>
                <a:ea typeface="MS Gothic" pitchFamily="49" charset="-128"/>
              </a:defRPr>
            </a:lvl3pPr>
            <a:lvl4pPr eaLnBrk="0" hangingPunct="0">
              <a:defRPr sz="2400">
                <a:solidFill>
                  <a:schemeClr val="bg1"/>
                </a:solidFill>
                <a:latin typeface="Calibri" pitchFamily="34" charset="0"/>
                <a:ea typeface="MS Gothic" pitchFamily="49" charset="-128"/>
              </a:defRPr>
            </a:lvl4pPr>
            <a:lvl5pPr eaLnBrk="0" hangingPunct="0">
              <a:defRPr sz="2400">
                <a:solidFill>
                  <a:schemeClr val="bg1"/>
                </a:solidFill>
                <a:latin typeface="Calibri" pitchFamily="34" charset="0"/>
                <a:ea typeface="MS Gothic" pitchFamily="49"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9pPr>
          </a:lstStyle>
          <a:p>
            <a:pPr eaLnBrk="1" fontAlgn="base" hangingPunct="1">
              <a:spcBef>
                <a:spcPct val="50000"/>
              </a:spcBef>
              <a:spcAft>
                <a:spcPct val="0"/>
              </a:spcAft>
            </a:pPr>
            <a:r>
              <a:rPr lang="en-US" sz="2000">
                <a:solidFill>
                  <a:srgbClr val="000000"/>
                </a:solidFill>
                <a:latin typeface="Tahoma" pitchFamily="34" charset="0"/>
                <a:ea typeface="ＭＳ Ｐゴシック" pitchFamily="34" charset="-128"/>
              </a:rPr>
              <a:t>X 75%</a:t>
            </a:r>
          </a:p>
        </p:txBody>
      </p:sp>
      <p:sp>
        <p:nvSpPr>
          <p:cNvPr id="26641" name="Text Box 17"/>
          <p:cNvSpPr txBox="1">
            <a:spLocks noChangeArrowheads="1"/>
          </p:cNvSpPr>
          <p:nvPr/>
        </p:nvSpPr>
        <p:spPr bwMode="auto">
          <a:xfrm>
            <a:off x="8105775" y="5359400"/>
            <a:ext cx="1219200" cy="396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bg1"/>
                </a:solidFill>
                <a:latin typeface="Calibri" pitchFamily="34" charset="0"/>
                <a:ea typeface="MS Gothic" pitchFamily="49" charset="-128"/>
              </a:defRPr>
            </a:lvl1pPr>
            <a:lvl2pPr eaLnBrk="0" hangingPunct="0">
              <a:defRPr sz="2400">
                <a:solidFill>
                  <a:schemeClr val="bg1"/>
                </a:solidFill>
                <a:latin typeface="Calibri" pitchFamily="34" charset="0"/>
                <a:ea typeface="MS Gothic" pitchFamily="49" charset="-128"/>
              </a:defRPr>
            </a:lvl2pPr>
            <a:lvl3pPr eaLnBrk="0" hangingPunct="0">
              <a:defRPr sz="2400">
                <a:solidFill>
                  <a:schemeClr val="bg1"/>
                </a:solidFill>
                <a:latin typeface="Calibri" pitchFamily="34" charset="0"/>
                <a:ea typeface="MS Gothic" pitchFamily="49" charset="-128"/>
              </a:defRPr>
            </a:lvl3pPr>
            <a:lvl4pPr eaLnBrk="0" hangingPunct="0">
              <a:defRPr sz="2400">
                <a:solidFill>
                  <a:schemeClr val="bg1"/>
                </a:solidFill>
                <a:latin typeface="Calibri" pitchFamily="34" charset="0"/>
                <a:ea typeface="MS Gothic" pitchFamily="49" charset="-128"/>
              </a:defRPr>
            </a:lvl4pPr>
            <a:lvl5pPr eaLnBrk="0" hangingPunct="0">
              <a:defRPr sz="2400">
                <a:solidFill>
                  <a:schemeClr val="bg1"/>
                </a:solidFill>
                <a:latin typeface="Calibri" pitchFamily="34" charset="0"/>
                <a:ea typeface="MS Gothic" pitchFamily="49"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9pPr>
          </a:lstStyle>
          <a:p>
            <a:pPr eaLnBrk="1" fontAlgn="base" hangingPunct="1">
              <a:spcBef>
                <a:spcPct val="50000"/>
              </a:spcBef>
              <a:spcAft>
                <a:spcPct val="0"/>
              </a:spcAft>
            </a:pPr>
            <a:r>
              <a:rPr lang="en-US" sz="2000">
                <a:solidFill>
                  <a:srgbClr val="000000"/>
                </a:solidFill>
                <a:latin typeface="Tahoma" pitchFamily="34" charset="0"/>
                <a:ea typeface="ＭＳ Ｐゴシック" pitchFamily="34" charset="-128"/>
              </a:rPr>
              <a:t>X 75%</a:t>
            </a:r>
          </a:p>
        </p:txBody>
      </p:sp>
      <p:sp>
        <p:nvSpPr>
          <p:cNvPr id="26642" name="Text Box 18"/>
          <p:cNvSpPr txBox="1">
            <a:spLocks noChangeArrowheads="1"/>
          </p:cNvSpPr>
          <p:nvPr/>
        </p:nvSpPr>
        <p:spPr bwMode="auto">
          <a:xfrm>
            <a:off x="8334375" y="6197600"/>
            <a:ext cx="990600" cy="396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bg1"/>
                </a:solidFill>
                <a:latin typeface="Calibri" pitchFamily="34" charset="0"/>
                <a:ea typeface="MS Gothic" pitchFamily="49" charset="-128"/>
              </a:defRPr>
            </a:lvl1pPr>
            <a:lvl2pPr eaLnBrk="0" hangingPunct="0">
              <a:defRPr sz="2400">
                <a:solidFill>
                  <a:schemeClr val="bg1"/>
                </a:solidFill>
                <a:latin typeface="Calibri" pitchFamily="34" charset="0"/>
                <a:ea typeface="MS Gothic" pitchFamily="49" charset="-128"/>
              </a:defRPr>
            </a:lvl2pPr>
            <a:lvl3pPr eaLnBrk="0" hangingPunct="0">
              <a:defRPr sz="2400">
                <a:solidFill>
                  <a:schemeClr val="bg1"/>
                </a:solidFill>
                <a:latin typeface="Calibri" pitchFamily="34" charset="0"/>
                <a:ea typeface="MS Gothic" pitchFamily="49" charset="-128"/>
              </a:defRPr>
            </a:lvl3pPr>
            <a:lvl4pPr eaLnBrk="0" hangingPunct="0">
              <a:defRPr sz="2400">
                <a:solidFill>
                  <a:schemeClr val="bg1"/>
                </a:solidFill>
                <a:latin typeface="Calibri" pitchFamily="34" charset="0"/>
                <a:ea typeface="MS Gothic" pitchFamily="49" charset="-128"/>
              </a:defRPr>
            </a:lvl4pPr>
            <a:lvl5pPr eaLnBrk="0" hangingPunct="0">
              <a:defRPr sz="2400">
                <a:solidFill>
                  <a:schemeClr val="bg1"/>
                </a:solidFill>
                <a:latin typeface="Calibri" pitchFamily="34" charset="0"/>
                <a:ea typeface="MS Gothic" pitchFamily="49"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9pPr>
          </a:lstStyle>
          <a:p>
            <a:pPr eaLnBrk="1" fontAlgn="base" hangingPunct="1">
              <a:spcBef>
                <a:spcPct val="50000"/>
              </a:spcBef>
              <a:spcAft>
                <a:spcPct val="0"/>
              </a:spcAft>
            </a:pPr>
            <a:r>
              <a:rPr lang="en-US" sz="2000">
                <a:solidFill>
                  <a:srgbClr val="000000"/>
                </a:solidFill>
                <a:latin typeface="Tahoma" pitchFamily="34" charset="0"/>
                <a:ea typeface="ＭＳ Ｐゴシック" pitchFamily="34" charset="-128"/>
              </a:rPr>
              <a:t>= 7%</a:t>
            </a:r>
          </a:p>
        </p:txBody>
      </p:sp>
      <p:sp>
        <p:nvSpPr>
          <p:cNvPr id="26643" name="Text Box 19"/>
          <p:cNvSpPr txBox="1">
            <a:spLocks noChangeArrowheads="1"/>
          </p:cNvSpPr>
          <p:nvPr/>
        </p:nvSpPr>
        <p:spPr bwMode="auto">
          <a:xfrm>
            <a:off x="2852738" y="2997200"/>
            <a:ext cx="1143000" cy="396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bg1"/>
                </a:solidFill>
                <a:latin typeface="Calibri" pitchFamily="34" charset="0"/>
                <a:ea typeface="MS Gothic" pitchFamily="49" charset="-128"/>
              </a:defRPr>
            </a:lvl1pPr>
            <a:lvl2pPr eaLnBrk="0" hangingPunct="0">
              <a:defRPr sz="2400">
                <a:solidFill>
                  <a:schemeClr val="bg1"/>
                </a:solidFill>
                <a:latin typeface="Calibri" pitchFamily="34" charset="0"/>
                <a:ea typeface="MS Gothic" pitchFamily="49" charset="-128"/>
              </a:defRPr>
            </a:lvl2pPr>
            <a:lvl3pPr eaLnBrk="0" hangingPunct="0">
              <a:defRPr sz="2400">
                <a:solidFill>
                  <a:schemeClr val="bg1"/>
                </a:solidFill>
                <a:latin typeface="Calibri" pitchFamily="34" charset="0"/>
                <a:ea typeface="MS Gothic" pitchFamily="49" charset="-128"/>
              </a:defRPr>
            </a:lvl3pPr>
            <a:lvl4pPr eaLnBrk="0" hangingPunct="0">
              <a:defRPr sz="2400">
                <a:solidFill>
                  <a:schemeClr val="bg1"/>
                </a:solidFill>
                <a:latin typeface="Calibri" pitchFamily="34" charset="0"/>
                <a:ea typeface="MS Gothic" pitchFamily="49" charset="-128"/>
              </a:defRPr>
            </a:lvl4pPr>
            <a:lvl5pPr eaLnBrk="0" hangingPunct="0">
              <a:defRPr sz="2400">
                <a:solidFill>
                  <a:schemeClr val="bg1"/>
                </a:solidFill>
                <a:latin typeface="Calibri" pitchFamily="34" charset="0"/>
                <a:ea typeface="MS Gothic" pitchFamily="49"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9pPr>
          </a:lstStyle>
          <a:p>
            <a:pPr eaLnBrk="1" fontAlgn="base" hangingPunct="1">
              <a:spcBef>
                <a:spcPct val="50000"/>
              </a:spcBef>
              <a:spcAft>
                <a:spcPct val="0"/>
              </a:spcAft>
            </a:pPr>
            <a:r>
              <a:rPr lang="en-US" sz="2000">
                <a:solidFill>
                  <a:srgbClr val="000000"/>
                </a:solidFill>
                <a:latin typeface="Tahoma" pitchFamily="34" charset="0"/>
                <a:ea typeface="ＭＳ Ｐゴシック" pitchFamily="34" charset="-128"/>
              </a:rPr>
              <a:t>X 80%</a:t>
            </a:r>
          </a:p>
        </p:txBody>
      </p:sp>
      <p:sp>
        <p:nvSpPr>
          <p:cNvPr id="27668" name="AutoShape 20"/>
          <p:cNvSpPr>
            <a:spLocks noChangeArrowheads="1"/>
          </p:cNvSpPr>
          <p:nvPr/>
        </p:nvSpPr>
        <p:spPr bwMode="auto">
          <a:xfrm>
            <a:off x="179388" y="1268413"/>
            <a:ext cx="8640762" cy="838200"/>
          </a:xfrm>
          <a:prstGeom prst="rightArrow">
            <a:avLst>
              <a:gd name="adj1" fmla="val 50000"/>
              <a:gd name="adj2" fmla="val 257718"/>
            </a:avLst>
          </a:prstGeom>
          <a:gradFill rotWithShape="0">
            <a:gsLst>
              <a:gs pos="0">
                <a:srgbClr val="415B9B"/>
              </a:gs>
              <a:gs pos="100000">
                <a:srgbClr val="FF3300"/>
              </a:gs>
            </a:gsLst>
            <a:lin ang="0" scaled="1"/>
          </a:gradFill>
          <a:ln w="9525">
            <a:solidFill>
              <a:schemeClr val="tx1"/>
            </a:solidFill>
            <a:miter lim="800000"/>
            <a:headEnd/>
            <a:tailEnd/>
          </a:ln>
        </p:spPr>
        <p:txBody>
          <a:bodyPr wrap="none" anchor="ctr"/>
          <a:lstStyle/>
          <a:p>
            <a:pPr>
              <a:defRPr/>
            </a:pPr>
            <a:endParaRPr lang="en-US">
              <a:solidFill>
                <a:prstClr val="black"/>
              </a:solidFill>
            </a:endParaRPr>
          </a:p>
        </p:txBody>
      </p:sp>
      <p:sp>
        <p:nvSpPr>
          <p:cNvPr id="26645" name="Text Box 21"/>
          <p:cNvSpPr txBox="1">
            <a:spLocks noChangeArrowheads="1"/>
          </p:cNvSpPr>
          <p:nvPr/>
        </p:nvSpPr>
        <p:spPr bwMode="auto">
          <a:xfrm>
            <a:off x="827088" y="1484313"/>
            <a:ext cx="6553200" cy="3667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bg1"/>
                </a:solidFill>
                <a:latin typeface="Calibri" pitchFamily="34" charset="0"/>
                <a:ea typeface="MS Gothic" pitchFamily="49" charset="-128"/>
              </a:defRPr>
            </a:lvl1pPr>
            <a:lvl2pPr eaLnBrk="0" hangingPunct="0">
              <a:defRPr sz="2400">
                <a:solidFill>
                  <a:schemeClr val="bg1"/>
                </a:solidFill>
                <a:latin typeface="Calibri" pitchFamily="34" charset="0"/>
                <a:ea typeface="MS Gothic" pitchFamily="49" charset="-128"/>
              </a:defRPr>
            </a:lvl2pPr>
            <a:lvl3pPr eaLnBrk="0" hangingPunct="0">
              <a:defRPr sz="2400">
                <a:solidFill>
                  <a:schemeClr val="bg1"/>
                </a:solidFill>
                <a:latin typeface="Calibri" pitchFamily="34" charset="0"/>
                <a:ea typeface="MS Gothic" pitchFamily="49" charset="-128"/>
              </a:defRPr>
            </a:lvl3pPr>
            <a:lvl4pPr eaLnBrk="0" hangingPunct="0">
              <a:defRPr sz="2400">
                <a:solidFill>
                  <a:schemeClr val="bg1"/>
                </a:solidFill>
                <a:latin typeface="Calibri" pitchFamily="34" charset="0"/>
                <a:ea typeface="MS Gothic" pitchFamily="49" charset="-128"/>
              </a:defRPr>
            </a:lvl4pPr>
            <a:lvl5pPr eaLnBrk="0" hangingPunct="0">
              <a:defRPr sz="2400">
                <a:solidFill>
                  <a:schemeClr val="bg1"/>
                </a:solidFill>
                <a:latin typeface="Calibri" pitchFamily="34" charset="0"/>
                <a:ea typeface="MS Gothic" pitchFamily="49"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9pPr>
          </a:lstStyle>
          <a:p>
            <a:pPr algn="ctr" eaLnBrk="1" fontAlgn="base" hangingPunct="1">
              <a:spcBef>
                <a:spcPct val="50000"/>
              </a:spcBef>
              <a:spcAft>
                <a:spcPct val="0"/>
              </a:spcAft>
            </a:pPr>
            <a:r>
              <a:rPr lang="en-CA" sz="1800" b="1">
                <a:solidFill>
                  <a:srgbClr val="FFFFFF"/>
                </a:solidFill>
                <a:latin typeface="Arial" pitchFamily="34" charset="0"/>
                <a:ea typeface="ＭＳ Ｐゴシック" pitchFamily="34" charset="-128"/>
              </a:rPr>
              <a:t>From Efficacy to Effective Coverage</a:t>
            </a:r>
            <a:endParaRPr lang="en-US" sz="1800" b="1">
              <a:solidFill>
                <a:srgbClr val="FFFFFF"/>
              </a:solidFill>
              <a:latin typeface="Arial" pitchFamily="34" charset="0"/>
              <a:ea typeface="ＭＳ Ｐゴシック" pitchFamily="34" charset="-128"/>
            </a:endParaRPr>
          </a:p>
        </p:txBody>
      </p:sp>
      <p:sp>
        <p:nvSpPr>
          <p:cNvPr id="26646" name="AutoShape 22"/>
          <p:cNvSpPr>
            <a:spLocks noChangeArrowheads="1"/>
          </p:cNvSpPr>
          <p:nvPr/>
        </p:nvSpPr>
        <p:spPr bwMode="auto">
          <a:xfrm rot="1611076">
            <a:off x="4354513" y="3309938"/>
            <a:ext cx="4759325" cy="684212"/>
          </a:xfrm>
          <a:prstGeom prst="rightArrow">
            <a:avLst>
              <a:gd name="adj1" fmla="val 50000"/>
              <a:gd name="adj2" fmla="val 173898"/>
            </a:avLst>
          </a:prstGeom>
          <a:solidFill>
            <a:srgbClr val="333399"/>
          </a:solidFill>
          <a:ln w="12700" cap="sq">
            <a:solidFill>
              <a:schemeClr val="tx1"/>
            </a:solidFill>
            <a:miter lim="800000"/>
            <a:headEnd type="none" w="sm" len="sm"/>
            <a:tailEnd type="none" w="sm" len="sm"/>
          </a:ln>
        </p:spPr>
        <p:txBody>
          <a:bodyPr wrap="none" anchor="ctr"/>
          <a:lstStyle/>
          <a:p>
            <a:pPr>
              <a:defRPr/>
            </a:pPr>
            <a:endParaRPr lang="en-US">
              <a:solidFill>
                <a:prstClr val="black"/>
              </a:solidFill>
            </a:endParaRPr>
          </a:p>
        </p:txBody>
      </p:sp>
      <p:sp>
        <p:nvSpPr>
          <p:cNvPr id="26647" name="Text Box 23"/>
          <p:cNvSpPr txBox="1">
            <a:spLocks noChangeArrowheads="1"/>
          </p:cNvSpPr>
          <p:nvPr/>
        </p:nvSpPr>
        <p:spPr bwMode="auto">
          <a:xfrm rot="1610366">
            <a:off x="5059363" y="3355975"/>
            <a:ext cx="2801937"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Calibri" pitchFamily="34" charset="0"/>
                <a:ea typeface="MS Gothic" pitchFamily="49" charset="-128"/>
              </a:defRPr>
            </a:lvl1pPr>
            <a:lvl2pPr eaLnBrk="0" hangingPunct="0">
              <a:defRPr sz="2400">
                <a:solidFill>
                  <a:schemeClr val="bg1"/>
                </a:solidFill>
                <a:latin typeface="Calibri" pitchFamily="34" charset="0"/>
                <a:ea typeface="MS Gothic" pitchFamily="49" charset="-128"/>
              </a:defRPr>
            </a:lvl2pPr>
            <a:lvl3pPr eaLnBrk="0" hangingPunct="0">
              <a:defRPr sz="2400">
                <a:solidFill>
                  <a:schemeClr val="bg1"/>
                </a:solidFill>
                <a:latin typeface="Calibri" pitchFamily="34" charset="0"/>
                <a:ea typeface="MS Gothic" pitchFamily="49" charset="-128"/>
              </a:defRPr>
            </a:lvl3pPr>
            <a:lvl4pPr eaLnBrk="0" hangingPunct="0">
              <a:defRPr sz="2400">
                <a:solidFill>
                  <a:schemeClr val="bg1"/>
                </a:solidFill>
                <a:latin typeface="Calibri" pitchFamily="34" charset="0"/>
                <a:ea typeface="MS Gothic" pitchFamily="49" charset="-128"/>
              </a:defRPr>
            </a:lvl4pPr>
            <a:lvl5pPr eaLnBrk="0" hangingPunct="0">
              <a:defRPr sz="2400">
                <a:solidFill>
                  <a:schemeClr val="bg1"/>
                </a:solidFill>
                <a:latin typeface="Calibri" pitchFamily="34" charset="0"/>
                <a:ea typeface="MS Gothic" pitchFamily="49"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9pPr>
          </a:lstStyle>
          <a:p>
            <a:pPr eaLnBrk="1" fontAlgn="base" hangingPunct="1">
              <a:spcBef>
                <a:spcPct val="50000"/>
              </a:spcBef>
              <a:spcAft>
                <a:spcPct val="0"/>
              </a:spcAft>
            </a:pPr>
            <a:r>
              <a:rPr lang="en-US" sz="1800" b="1">
                <a:solidFill>
                  <a:srgbClr val="FFFFFF"/>
                </a:solidFill>
                <a:latin typeface="Arial" pitchFamily="34" charset="0"/>
                <a:ea typeface="ＭＳ Ｐゴシック" pitchFamily="34" charset="-128"/>
              </a:rPr>
              <a:t>Health System Factors</a:t>
            </a:r>
          </a:p>
        </p:txBody>
      </p:sp>
      <p:sp>
        <p:nvSpPr>
          <p:cNvPr id="26648" name="Oval 24"/>
          <p:cNvSpPr>
            <a:spLocks noChangeArrowheads="1"/>
          </p:cNvSpPr>
          <p:nvPr/>
        </p:nvSpPr>
        <p:spPr bwMode="auto">
          <a:xfrm>
            <a:off x="1763713" y="2349500"/>
            <a:ext cx="792162" cy="431800"/>
          </a:xfrm>
          <a:prstGeom prst="ellipse">
            <a:avLst/>
          </a:prstGeom>
          <a:solidFill>
            <a:srgbClr val="FF0000">
              <a:alpha val="7059"/>
            </a:srgbClr>
          </a:solidFill>
          <a:ln w="15875">
            <a:solidFill>
              <a:srgbClr val="FF0000"/>
            </a:solidFill>
            <a:round/>
            <a:headEnd/>
            <a:tailEnd/>
          </a:ln>
        </p:spPr>
        <p:txBody>
          <a:bodyPr wrap="none" anchor="ctr"/>
          <a:lstStyle/>
          <a:p>
            <a:pPr>
              <a:defRPr/>
            </a:pPr>
            <a:endParaRPr lang="en-US">
              <a:solidFill>
                <a:prstClr val="black"/>
              </a:solidFill>
            </a:endParaRPr>
          </a:p>
        </p:txBody>
      </p:sp>
      <p:sp>
        <p:nvSpPr>
          <p:cNvPr id="26649" name="Oval 25"/>
          <p:cNvSpPr>
            <a:spLocks noChangeArrowheads="1"/>
          </p:cNvSpPr>
          <p:nvPr/>
        </p:nvSpPr>
        <p:spPr bwMode="auto">
          <a:xfrm>
            <a:off x="8351838" y="6165850"/>
            <a:ext cx="792162" cy="431800"/>
          </a:xfrm>
          <a:prstGeom prst="ellipse">
            <a:avLst/>
          </a:prstGeom>
          <a:solidFill>
            <a:srgbClr val="FF0000">
              <a:alpha val="9019"/>
            </a:srgbClr>
          </a:solidFill>
          <a:ln w="15875">
            <a:solidFill>
              <a:srgbClr val="FF0000"/>
            </a:solidFill>
            <a:round/>
            <a:headEnd/>
            <a:tailEnd/>
          </a:ln>
        </p:spPr>
        <p:txBody>
          <a:bodyPr wrap="none" anchor="ctr"/>
          <a:lstStyle/>
          <a:p>
            <a:pPr>
              <a:defRPr/>
            </a:pPr>
            <a:endParaRPr lang="en-US">
              <a:solidFill>
                <a:prstClr val="black"/>
              </a:solidFill>
            </a:endParaRPr>
          </a:p>
        </p:txBody>
      </p:sp>
      <p:sp>
        <p:nvSpPr>
          <p:cNvPr id="26650" name="Text Box 26"/>
          <p:cNvSpPr txBox="1">
            <a:spLocks noChangeArrowheads="1"/>
          </p:cNvSpPr>
          <p:nvPr/>
        </p:nvSpPr>
        <p:spPr bwMode="auto">
          <a:xfrm>
            <a:off x="395288" y="5510213"/>
            <a:ext cx="3313112" cy="366712"/>
          </a:xfrm>
          <a:prstGeom prst="rect">
            <a:avLst/>
          </a:prstGeom>
          <a:solidFill>
            <a:srgbClr val="333399"/>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bg1"/>
                </a:solidFill>
                <a:latin typeface="Calibri" pitchFamily="34" charset="0"/>
                <a:ea typeface="MS Gothic" pitchFamily="49" charset="-128"/>
              </a:defRPr>
            </a:lvl1pPr>
            <a:lvl2pPr eaLnBrk="0" hangingPunct="0">
              <a:defRPr sz="2400">
                <a:solidFill>
                  <a:schemeClr val="bg1"/>
                </a:solidFill>
                <a:latin typeface="Calibri" pitchFamily="34" charset="0"/>
                <a:ea typeface="MS Gothic" pitchFamily="49" charset="-128"/>
              </a:defRPr>
            </a:lvl2pPr>
            <a:lvl3pPr eaLnBrk="0" hangingPunct="0">
              <a:defRPr sz="2400">
                <a:solidFill>
                  <a:schemeClr val="bg1"/>
                </a:solidFill>
                <a:latin typeface="Calibri" pitchFamily="34" charset="0"/>
                <a:ea typeface="MS Gothic" pitchFamily="49" charset="-128"/>
              </a:defRPr>
            </a:lvl3pPr>
            <a:lvl4pPr eaLnBrk="0" hangingPunct="0">
              <a:defRPr sz="2400">
                <a:solidFill>
                  <a:schemeClr val="bg1"/>
                </a:solidFill>
                <a:latin typeface="Calibri" pitchFamily="34" charset="0"/>
                <a:ea typeface="MS Gothic" pitchFamily="49" charset="-128"/>
              </a:defRPr>
            </a:lvl4pPr>
            <a:lvl5pPr eaLnBrk="0" hangingPunct="0">
              <a:defRPr sz="2400">
                <a:solidFill>
                  <a:schemeClr val="bg1"/>
                </a:solidFill>
                <a:latin typeface="Calibri" pitchFamily="34" charset="0"/>
                <a:ea typeface="MS Gothic" pitchFamily="49"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9pPr>
          </a:lstStyle>
          <a:p>
            <a:pPr algn="ctr" eaLnBrk="1" fontAlgn="base" hangingPunct="1">
              <a:spcBef>
                <a:spcPct val="50000"/>
              </a:spcBef>
              <a:spcAft>
                <a:spcPct val="0"/>
              </a:spcAft>
            </a:pPr>
            <a:r>
              <a:rPr lang="en-CA" sz="1800" b="1">
                <a:solidFill>
                  <a:srgbClr val="FFFFFF"/>
                </a:solidFill>
                <a:latin typeface="Arial" pitchFamily="34" charset="0"/>
                <a:ea typeface="ＭＳ Ｐゴシック" pitchFamily="34" charset="-128"/>
              </a:rPr>
              <a:t>Averages mask inequities</a:t>
            </a:r>
            <a:endParaRPr lang="en-US" sz="1800" b="1">
              <a:solidFill>
                <a:srgbClr val="FFFFFF"/>
              </a:solidFill>
              <a:latin typeface="Arial" pitchFamily="34" charset="0"/>
              <a:ea typeface="ＭＳ Ｐゴシック" pitchFamily="34" charset="-128"/>
            </a:endParaRPr>
          </a:p>
        </p:txBody>
      </p:sp>
      <p:sp>
        <p:nvSpPr>
          <p:cNvPr id="79899" name="TextBox 26"/>
          <p:cNvSpPr txBox="1">
            <a:spLocks noChangeArrowheads="1"/>
          </p:cNvSpPr>
          <p:nvPr/>
        </p:nvSpPr>
        <p:spPr bwMode="auto">
          <a:xfrm>
            <a:off x="468313" y="6042147"/>
            <a:ext cx="2384425"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bg1"/>
                </a:solidFill>
                <a:latin typeface="Calibri" pitchFamily="34" charset="0"/>
                <a:ea typeface="MS Gothic" pitchFamily="49" charset="-128"/>
              </a:defRPr>
            </a:lvl1pPr>
            <a:lvl2pPr eaLnBrk="0" hangingPunct="0">
              <a:defRPr sz="2400">
                <a:solidFill>
                  <a:schemeClr val="bg1"/>
                </a:solidFill>
                <a:latin typeface="Calibri" pitchFamily="34" charset="0"/>
                <a:ea typeface="MS Gothic" pitchFamily="49" charset="-128"/>
              </a:defRPr>
            </a:lvl2pPr>
            <a:lvl3pPr eaLnBrk="0" hangingPunct="0">
              <a:defRPr sz="2400">
                <a:solidFill>
                  <a:schemeClr val="bg1"/>
                </a:solidFill>
                <a:latin typeface="Calibri" pitchFamily="34" charset="0"/>
                <a:ea typeface="MS Gothic" pitchFamily="49" charset="-128"/>
              </a:defRPr>
            </a:lvl3pPr>
            <a:lvl4pPr eaLnBrk="0" hangingPunct="0">
              <a:defRPr sz="2400">
                <a:solidFill>
                  <a:schemeClr val="bg1"/>
                </a:solidFill>
                <a:latin typeface="Calibri" pitchFamily="34" charset="0"/>
                <a:ea typeface="MS Gothic" pitchFamily="49" charset="-128"/>
              </a:defRPr>
            </a:lvl4pPr>
            <a:lvl5pPr eaLnBrk="0" hangingPunct="0">
              <a:defRPr sz="2400">
                <a:solidFill>
                  <a:schemeClr val="bg1"/>
                </a:solidFill>
                <a:latin typeface="Calibri" pitchFamily="34" charset="0"/>
                <a:ea typeface="MS Gothic" pitchFamily="49"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Calibri" pitchFamily="34" charset="0"/>
                <a:ea typeface="MS Gothic" pitchFamily="49" charset="-128"/>
              </a:defRPr>
            </a:lvl9pPr>
          </a:lstStyle>
          <a:p>
            <a:pPr eaLnBrk="1" fontAlgn="base" hangingPunct="1">
              <a:spcBef>
                <a:spcPct val="0"/>
              </a:spcBef>
              <a:spcAft>
                <a:spcPct val="0"/>
              </a:spcAft>
            </a:pPr>
            <a:r>
              <a:rPr lang="en-US" sz="1800" dirty="0">
                <a:solidFill>
                  <a:srgbClr val="000000"/>
                </a:solidFill>
                <a:latin typeface="Arial" pitchFamily="34" charset="0"/>
                <a:ea typeface="ＭＳ Ｐゴシック" pitchFamily="34" charset="-128"/>
              </a:rPr>
              <a:t>Don de </a:t>
            </a:r>
            <a:r>
              <a:rPr lang="en-US" sz="1800" dirty="0" err="1">
                <a:solidFill>
                  <a:srgbClr val="000000"/>
                </a:solidFill>
                <a:latin typeface="Arial" pitchFamily="34" charset="0"/>
                <a:ea typeface="ＭＳ Ｐゴシック" pitchFamily="34" charset="-128"/>
              </a:rPr>
              <a:t>Savigny</a:t>
            </a:r>
            <a:endParaRPr lang="en-US" sz="1800" dirty="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35096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645"/>
                                        </p:tgtEl>
                                        <p:attrNameLst>
                                          <p:attrName>style.visibility</p:attrName>
                                        </p:attrNameLst>
                                      </p:cBhvr>
                                      <p:to>
                                        <p:strVal val="visible"/>
                                      </p:to>
                                    </p:set>
                                    <p:anim calcmode="lin" valueType="num">
                                      <p:cBhvr additive="base">
                                        <p:cTn id="7" dur="500" fill="hold"/>
                                        <p:tgtEl>
                                          <p:spTgt spid="26645"/>
                                        </p:tgtEl>
                                        <p:attrNameLst>
                                          <p:attrName>ppt_x</p:attrName>
                                        </p:attrNameLst>
                                      </p:cBhvr>
                                      <p:tavLst>
                                        <p:tav tm="0">
                                          <p:val>
                                            <p:strVal val="0-#ppt_w/2"/>
                                          </p:val>
                                        </p:tav>
                                        <p:tav tm="100000">
                                          <p:val>
                                            <p:strVal val="#ppt_x"/>
                                          </p:val>
                                        </p:tav>
                                      </p:tavLst>
                                    </p:anim>
                                    <p:anim calcmode="lin" valueType="num">
                                      <p:cBhvr additive="base">
                                        <p:cTn id="8" dur="500" fill="hold"/>
                                        <p:tgtEl>
                                          <p:spTgt spid="2664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66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66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66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662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266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662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66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2663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266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2663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266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499"/>
                                          </p:stCondLst>
                                        </p:cTn>
                                        <p:tgtEl>
                                          <p:spTgt spid="26632"/>
                                        </p:tgtEl>
                                        <p:attrNameLst>
                                          <p:attrName>style.visibility</p:attrName>
                                        </p:attrNameLst>
                                      </p:cBhvr>
                                      <p:to>
                                        <p:strVal val="visible"/>
                                      </p:to>
                                    </p:set>
                                  </p:childTnLst>
                                </p:cTn>
                              </p:par>
                            </p:childTnLst>
                          </p:cTn>
                        </p:par>
                        <p:par>
                          <p:cTn id="45" fill="hold" nodeType="afterGroup">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26643"/>
                                        </p:tgtEl>
                                        <p:attrNameLst>
                                          <p:attrName>style.visibility</p:attrName>
                                        </p:attrNameLst>
                                      </p:cBhvr>
                                      <p:to>
                                        <p:strVal val="visible"/>
                                      </p:to>
                                    </p:set>
                                  </p:childTnLst>
                                </p:cTn>
                              </p:par>
                            </p:childTnLst>
                          </p:cTn>
                        </p:par>
                        <p:par>
                          <p:cTn id="48" fill="hold" nodeType="afterGroup">
                            <p:stCondLst>
                              <p:cond delay="1000"/>
                            </p:stCondLst>
                            <p:childTnLst>
                              <p:par>
                                <p:cTn id="49" presetID="1" presetClass="entr" presetSubtype="0" fill="hold" grpId="0" nodeType="afterEffect">
                                  <p:stCondLst>
                                    <p:cond delay="0"/>
                                  </p:stCondLst>
                                  <p:childTnLst>
                                    <p:set>
                                      <p:cBhvr>
                                        <p:cTn id="50" dur="1" fill="hold">
                                          <p:stCondLst>
                                            <p:cond delay="499"/>
                                          </p:stCondLst>
                                        </p:cTn>
                                        <p:tgtEl>
                                          <p:spTgt spid="26639"/>
                                        </p:tgtEl>
                                        <p:attrNameLst>
                                          <p:attrName>style.visibility</p:attrName>
                                        </p:attrNameLst>
                                      </p:cBhvr>
                                      <p:to>
                                        <p:strVal val="visible"/>
                                      </p:to>
                                    </p:set>
                                  </p:childTnLst>
                                </p:cTn>
                              </p:par>
                            </p:childTnLst>
                          </p:cTn>
                        </p:par>
                        <p:par>
                          <p:cTn id="51" fill="hold" nodeType="afterGroup">
                            <p:stCondLst>
                              <p:cond delay="1500"/>
                            </p:stCondLst>
                            <p:childTnLst>
                              <p:par>
                                <p:cTn id="52" presetID="1" presetClass="entr" presetSubtype="0" fill="hold" grpId="0" nodeType="afterEffect">
                                  <p:stCondLst>
                                    <p:cond delay="0"/>
                                  </p:stCondLst>
                                  <p:childTnLst>
                                    <p:set>
                                      <p:cBhvr>
                                        <p:cTn id="53" dur="1" fill="hold">
                                          <p:stCondLst>
                                            <p:cond delay="499"/>
                                          </p:stCondLst>
                                        </p:cTn>
                                        <p:tgtEl>
                                          <p:spTgt spid="26640"/>
                                        </p:tgtEl>
                                        <p:attrNameLst>
                                          <p:attrName>style.visibility</p:attrName>
                                        </p:attrNameLst>
                                      </p:cBhvr>
                                      <p:to>
                                        <p:strVal val="visible"/>
                                      </p:to>
                                    </p:set>
                                  </p:childTnLst>
                                </p:cTn>
                              </p:par>
                            </p:childTnLst>
                          </p:cTn>
                        </p:par>
                        <p:par>
                          <p:cTn id="54" fill="hold" nodeType="afterGroup">
                            <p:stCondLst>
                              <p:cond delay="2000"/>
                            </p:stCondLst>
                            <p:childTnLst>
                              <p:par>
                                <p:cTn id="55" presetID="1" presetClass="entr" presetSubtype="0" fill="hold" grpId="0" nodeType="afterEffect">
                                  <p:stCondLst>
                                    <p:cond delay="0"/>
                                  </p:stCondLst>
                                  <p:childTnLst>
                                    <p:set>
                                      <p:cBhvr>
                                        <p:cTn id="56" dur="1" fill="hold">
                                          <p:stCondLst>
                                            <p:cond delay="499"/>
                                          </p:stCondLst>
                                        </p:cTn>
                                        <p:tgtEl>
                                          <p:spTgt spid="26641"/>
                                        </p:tgtEl>
                                        <p:attrNameLst>
                                          <p:attrName>style.visibility</p:attrName>
                                        </p:attrNameLst>
                                      </p:cBhvr>
                                      <p:to>
                                        <p:strVal val="visible"/>
                                      </p:to>
                                    </p:set>
                                  </p:childTnLst>
                                </p:cTn>
                              </p:par>
                            </p:childTnLst>
                          </p:cTn>
                        </p:par>
                        <p:par>
                          <p:cTn id="57" fill="hold" nodeType="afterGroup">
                            <p:stCondLst>
                              <p:cond delay="2500"/>
                            </p:stCondLst>
                            <p:childTnLst>
                              <p:par>
                                <p:cTn id="58" presetID="1" presetClass="entr" presetSubtype="0" fill="hold" grpId="0" nodeType="afterEffect">
                                  <p:stCondLst>
                                    <p:cond delay="0"/>
                                  </p:stCondLst>
                                  <p:childTnLst>
                                    <p:set>
                                      <p:cBhvr>
                                        <p:cTn id="59" dur="1" fill="hold">
                                          <p:stCondLst>
                                            <p:cond delay="499"/>
                                          </p:stCondLst>
                                        </p:cTn>
                                        <p:tgtEl>
                                          <p:spTgt spid="26642"/>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9" fill="hold" grpId="0" nodeType="clickEffect">
                                  <p:stCondLst>
                                    <p:cond delay="0"/>
                                  </p:stCondLst>
                                  <p:childTnLst>
                                    <p:set>
                                      <p:cBhvr>
                                        <p:cTn id="63" dur="1" fill="hold">
                                          <p:stCondLst>
                                            <p:cond delay="0"/>
                                          </p:stCondLst>
                                        </p:cTn>
                                        <p:tgtEl>
                                          <p:spTgt spid="26646"/>
                                        </p:tgtEl>
                                        <p:attrNameLst>
                                          <p:attrName>style.visibility</p:attrName>
                                        </p:attrNameLst>
                                      </p:cBhvr>
                                      <p:to>
                                        <p:strVal val="visible"/>
                                      </p:to>
                                    </p:set>
                                    <p:anim calcmode="lin" valueType="num">
                                      <p:cBhvr additive="base">
                                        <p:cTn id="64" dur="500" fill="hold"/>
                                        <p:tgtEl>
                                          <p:spTgt spid="26646"/>
                                        </p:tgtEl>
                                        <p:attrNameLst>
                                          <p:attrName>ppt_x</p:attrName>
                                        </p:attrNameLst>
                                      </p:cBhvr>
                                      <p:tavLst>
                                        <p:tav tm="0">
                                          <p:val>
                                            <p:strVal val="0-#ppt_w/2"/>
                                          </p:val>
                                        </p:tav>
                                        <p:tav tm="100000">
                                          <p:val>
                                            <p:strVal val="#ppt_x"/>
                                          </p:val>
                                        </p:tav>
                                      </p:tavLst>
                                    </p:anim>
                                    <p:anim calcmode="lin" valueType="num">
                                      <p:cBhvr additive="base">
                                        <p:cTn id="65" dur="500" fill="hold"/>
                                        <p:tgtEl>
                                          <p:spTgt spid="26646"/>
                                        </p:tgtEl>
                                        <p:attrNameLst>
                                          <p:attrName>ppt_y</p:attrName>
                                        </p:attrNameLst>
                                      </p:cBhvr>
                                      <p:tavLst>
                                        <p:tav tm="0">
                                          <p:val>
                                            <p:strVal val="0-#ppt_h/2"/>
                                          </p:val>
                                        </p:tav>
                                        <p:tav tm="100000">
                                          <p:val>
                                            <p:strVal val="#ppt_y"/>
                                          </p:val>
                                        </p:tav>
                                      </p:tavLst>
                                    </p:anim>
                                  </p:childTnLst>
                                </p:cTn>
                              </p:par>
                              <p:par>
                                <p:cTn id="66" presetID="1" presetClass="entr" presetSubtype="0" fill="hold" grpId="0" nodeType="withEffect">
                                  <p:stCondLst>
                                    <p:cond delay="0"/>
                                  </p:stCondLst>
                                  <p:childTnLst>
                                    <p:set>
                                      <p:cBhvr>
                                        <p:cTn id="67" dur="1" fill="hold">
                                          <p:stCondLst>
                                            <p:cond delay="499"/>
                                          </p:stCondLst>
                                        </p:cTn>
                                        <p:tgtEl>
                                          <p:spTgt spid="26647"/>
                                        </p:tgtEl>
                                        <p:attrNameLst>
                                          <p:attrName>style.visibility</p:attrName>
                                        </p:attrNameLst>
                                      </p:cBhvr>
                                      <p:to>
                                        <p:strVal val="visible"/>
                                      </p:to>
                                    </p:set>
                                  </p:childTnLst>
                                </p:cTn>
                              </p:par>
                            </p:childTnLst>
                          </p:cTn>
                        </p:par>
                        <p:par>
                          <p:cTn id="68" fill="hold" nodeType="afterGroup">
                            <p:stCondLst>
                              <p:cond delay="500"/>
                            </p:stCondLst>
                            <p:childTnLst>
                              <p:par>
                                <p:cTn id="69" presetID="1" presetClass="entr" presetSubtype="0" fill="hold" grpId="0" nodeType="afterEffect">
                                  <p:stCondLst>
                                    <p:cond delay="0"/>
                                  </p:stCondLst>
                                  <p:childTnLst>
                                    <p:set>
                                      <p:cBhvr>
                                        <p:cTn id="70" dur="1" fill="hold">
                                          <p:stCondLst>
                                            <p:cond delay="0"/>
                                          </p:stCondLst>
                                        </p:cTn>
                                        <p:tgtEl>
                                          <p:spTgt spid="26648"/>
                                        </p:tgtEl>
                                        <p:attrNameLst>
                                          <p:attrName>style.visibility</p:attrName>
                                        </p:attrNameLst>
                                      </p:cBhvr>
                                      <p:to>
                                        <p:strVal val="visible"/>
                                      </p:to>
                                    </p:set>
                                  </p:childTnLst>
                                </p:cTn>
                              </p:par>
                            </p:childTnLst>
                          </p:cTn>
                        </p:par>
                        <p:par>
                          <p:cTn id="71" fill="hold" nodeType="afterGroup">
                            <p:stCondLst>
                              <p:cond delay="500"/>
                            </p:stCondLst>
                            <p:childTnLst>
                              <p:par>
                                <p:cTn id="72" presetID="1" presetClass="entr" presetSubtype="0" fill="hold" grpId="0" nodeType="afterEffect">
                                  <p:stCondLst>
                                    <p:cond delay="0"/>
                                  </p:stCondLst>
                                  <p:childTnLst>
                                    <p:set>
                                      <p:cBhvr>
                                        <p:cTn id="73" dur="1" fill="hold">
                                          <p:stCondLst>
                                            <p:cond delay="0"/>
                                          </p:stCondLst>
                                        </p:cTn>
                                        <p:tgtEl>
                                          <p:spTgt spid="26649"/>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26650"/>
                                        </p:tgtEl>
                                        <p:attrNameLst>
                                          <p:attrName>style.visibility</p:attrName>
                                        </p:attrNameLst>
                                      </p:cBhvr>
                                      <p:to>
                                        <p:strVal val="visible"/>
                                      </p:to>
                                    </p:set>
                                    <p:anim calcmode="lin" valueType="num">
                                      <p:cBhvr additive="base">
                                        <p:cTn id="78" dur="500" fill="hold"/>
                                        <p:tgtEl>
                                          <p:spTgt spid="26650"/>
                                        </p:tgtEl>
                                        <p:attrNameLst>
                                          <p:attrName>ppt_x</p:attrName>
                                        </p:attrNameLst>
                                      </p:cBhvr>
                                      <p:tavLst>
                                        <p:tav tm="0">
                                          <p:val>
                                            <p:strVal val="0-#ppt_w/2"/>
                                          </p:val>
                                        </p:tav>
                                        <p:tav tm="100000">
                                          <p:val>
                                            <p:strVal val="#ppt_x"/>
                                          </p:val>
                                        </p:tav>
                                      </p:tavLst>
                                    </p:anim>
                                    <p:anim calcmode="lin" valueType="num">
                                      <p:cBhvr additive="base">
                                        <p:cTn id="79" dur="500" fill="hold"/>
                                        <p:tgtEl>
                                          <p:spTgt spid="266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autoUpdateAnimBg="0"/>
      <p:bldP spid="26628" grpId="0" animBg="1" autoUpdateAnimBg="0"/>
      <p:bldP spid="26629" grpId="0" animBg="1" autoUpdateAnimBg="0"/>
      <p:bldP spid="26630" grpId="0" animBg="1" autoUpdateAnimBg="0"/>
      <p:bldP spid="26631" grpId="0" animBg="1" autoUpdateAnimBg="0"/>
      <p:bldP spid="26632" grpId="0" animBg="1" autoUpdateAnimBg="0"/>
      <p:bldP spid="26638" grpId="0" autoUpdateAnimBg="0"/>
      <p:bldP spid="26639" grpId="0" autoUpdateAnimBg="0"/>
      <p:bldP spid="26640" grpId="0" autoUpdateAnimBg="0"/>
      <p:bldP spid="26641" grpId="0" autoUpdateAnimBg="0"/>
      <p:bldP spid="26642" grpId="0" autoUpdateAnimBg="0"/>
      <p:bldP spid="26643" grpId="0" autoUpdateAnimBg="0"/>
      <p:bldP spid="26645" grpId="0" autoUpdateAnimBg="0"/>
      <p:bldP spid="26646" grpId="0" animBg="1"/>
      <p:bldP spid="26647" grpId="0" autoUpdateAnimBg="0"/>
      <p:bldP spid="26648" grpId="0" animBg="1"/>
      <p:bldP spid="26649" grpId="0" animBg="1"/>
      <p:bldP spid="26650"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5" name="Rectangle 4"/>
          <p:cNvSpPr/>
          <p:nvPr/>
        </p:nvSpPr>
        <p:spPr>
          <a:xfrm>
            <a:off x="7229" y="1340768"/>
            <a:ext cx="9144000" cy="4298032"/>
          </a:xfrm>
          <a:prstGeom prst="rect">
            <a:avLst/>
          </a:prstGeom>
          <a:solidFill>
            <a:schemeClr val="bg2"/>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Narrow" pitchFamily="34" charset="0"/>
            </a:endParaRPr>
          </a:p>
        </p:txBody>
      </p:sp>
      <p:pic>
        <p:nvPicPr>
          <p:cNvPr id="6" name="Picture 2"/>
          <p:cNvPicPr>
            <a:picLocks noChangeAspect="1" noChangeArrowheads="1"/>
          </p:cNvPicPr>
          <p:nvPr/>
        </p:nvPicPr>
        <p:blipFill>
          <a:blip r:embed="rId2" cstate="print">
            <a:grayscl/>
          </a:blip>
          <a:srcRect/>
          <a:stretch>
            <a:fillRect/>
          </a:stretch>
        </p:blipFill>
        <p:spPr bwMode="auto">
          <a:xfrm>
            <a:off x="7010400" y="76200"/>
            <a:ext cx="2067129" cy="1371600"/>
          </a:xfrm>
          <a:prstGeom prst="rect">
            <a:avLst/>
          </a:prstGeom>
          <a:ln>
            <a:noFill/>
          </a:ln>
          <a:effectLst>
            <a:softEdge rad="112500"/>
          </a:effectLst>
        </p:spPr>
      </p:pic>
      <p:sp>
        <p:nvSpPr>
          <p:cNvPr id="7" name="Rectangle 1"/>
          <p:cNvSpPr>
            <a:spLocks noGrp="1"/>
          </p:cNvSpPr>
          <p:nvPr>
            <p:ph type="title"/>
          </p:nvPr>
        </p:nvSpPr>
        <p:spPr>
          <a:xfrm>
            <a:off x="0" y="0"/>
            <a:ext cx="8229600" cy="1525588"/>
          </a:xfrm>
        </p:spPr>
        <p:txBody>
          <a:bodyPr>
            <a:normAutofit/>
          </a:bodyPr>
          <a:lstStyle/>
          <a:p>
            <a:pPr fontAlgn="auto">
              <a:spcAft>
                <a:spcPts val="0"/>
              </a:spcAft>
              <a:defRPr/>
            </a:pPr>
            <a:r>
              <a:rPr lang="en-US" dirty="0"/>
              <a:t>	</a:t>
            </a:r>
            <a:r>
              <a:rPr lang="en-US" dirty="0" smtClean="0"/>
              <a:t>	CCIRH Objective</a:t>
            </a:r>
            <a:br>
              <a:rPr lang="en-US" dirty="0" smtClean="0"/>
            </a:br>
            <a:endParaRPr lang="en-US" dirty="0"/>
          </a:p>
        </p:txBody>
      </p:sp>
      <p:sp>
        <p:nvSpPr>
          <p:cNvPr id="17" name="TextBox 16"/>
          <p:cNvSpPr txBox="1"/>
          <p:nvPr/>
        </p:nvSpPr>
        <p:spPr>
          <a:xfrm>
            <a:off x="3886200" y="1723292"/>
            <a:ext cx="4953000" cy="2677656"/>
          </a:xfrm>
          <a:prstGeom prst="rect">
            <a:avLst/>
          </a:prstGeom>
          <a:noFill/>
        </p:spPr>
        <p:txBody>
          <a:bodyPr wrap="square" rtlCol="0">
            <a:spAutoFit/>
          </a:bodyPr>
          <a:lstStyle/>
          <a:p>
            <a:pPr lvl="0">
              <a:spcBef>
                <a:spcPct val="20000"/>
              </a:spcBef>
            </a:pPr>
            <a:r>
              <a:rPr lang="en-US" sz="2800" dirty="0">
                <a:solidFill>
                  <a:srgbClr val="151515"/>
                </a:solidFill>
                <a:latin typeface="Cambria"/>
              </a:rPr>
              <a:t>To develop evidence-based clinical preventive guidelines for immigrants and refugees new to Canada (focus on first 5 years) for primary care </a:t>
            </a:r>
            <a:r>
              <a:rPr lang="en-US" sz="2800" dirty="0" smtClean="0">
                <a:solidFill>
                  <a:srgbClr val="151515"/>
                </a:solidFill>
                <a:latin typeface="Cambria"/>
              </a:rPr>
              <a:t>practitioners</a:t>
            </a:r>
            <a:endParaRPr lang="en-US" sz="2800" dirty="0">
              <a:solidFill>
                <a:srgbClr val="151515"/>
              </a:solidFill>
              <a:latin typeface="Cambria"/>
            </a:endParaRPr>
          </a:p>
        </p:txBody>
      </p:sp>
      <p:sp>
        <p:nvSpPr>
          <p:cNvPr id="2" name="Slide Number Placeholder 1"/>
          <p:cNvSpPr>
            <a:spLocks noGrp="1"/>
          </p:cNvSpPr>
          <p:nvPr>
            <p:ph type="sldNum" sz="quarter" idx="12"/>
          </p:nvPr>
        </p:nvSpPr>
        <p:spPr/>
        <p:txBody>
          <a:bodyPr/>
          <a:lstStyle/>
          <a:p>
            <a:pPr>
              <a:defRPr/>
            </a:pPr>
            <a:fld id="{8EB357A9-F810-48A7-9120-9BD4C7E89B15}" type="slidenum">
              <a:rPr lang="en-US" smtClean="0">
                <a:solidFill>
                  <a:prstClr val="white"/>
                </a:solidFill>
              </a:rPr>
              <a:pPr>
                <a:defRPr/>
              </a:pPr>
              <a:t>5</a:t>
            </a:fld>
            <a:endParaRPr lang="en-US">
              <a:solidFill>
                <a:prstClr val="white"/>
              </a:solidFill>
            </a:endParaRPr>
          </a:p>
        </p:txBody>
      </p:sp>
      <p:pic>
        <p:nvPicPr>
          <p:cNvPr id="11" name="Picture 4" descr="lffl"/>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458404" y="1447800"/>
            <a:ext cx="619125" cy="6191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1746" name="Picture 2"/>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5536" y="332726"/>
            <a:ext cx="1096963" cy="8175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7544" y="1905378"/>
            <a:ext cx="2859087" cy="2590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4120264"/>
      </p:ext>
    </p:extLst>
  </p:cSld>
  <p:clrMapOvr>
    <a:masterClrMapping/>
  </p:clrMapOvr>
  <p:transition spd="slow" advTm="2000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496888" y="304800"/>
            <a:ext cx="6824662" cy="139422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lnSpc>
                <a:spcPct val="80000"/>
              </a:lnSpc>
              <a:spcBef>
                <a:spcPct val="20000"/>
              </a:spcBef>
              <a:buClr>
                <a:srgbClr val="F8F8F8"/>
              </a:buClr>
              <a:buSzPct val="75000"/>
              <a:buFont typeface="Wingdings" pitchFamily="2" charset="2"/>
              <a:buNone/>
            </a:pPr>
            <a:r>
              <a:rPr lang="en-GB" sz="3200" b="1" dirty="0">
                <a:solidFill>
                  <a:prstClr val="white"/>
                </a:solidFill>
                <a:latin typeface="Cambria"/>
              </a:rPr>
              <a:t>What are the health problems?</a:t>
            </a:r>
          </a:p>
          <a:p>
            <a:pPr>
              <a:lnSpc>
                <a:spcPct val="80000"/>
              </a:lnSpc>
              <a:spcBef>
                <a:spcPct val="20000"/>
              </a:spcBef>
              <a:buClr>
                <a:srgbClr val="F8F8F8"/>
              </a:buClr>
              <a:buSzPct val="75000"/>
              <a:buFont typeface="Wingdings" pitchFamily="2" charset="2"/>
              <a:buNone/>
            </a:pPr>
            <a:r>
              <a:rPr lang="en-GB" sz="3200" b="1" dirty="0">
                <a:solidFill>
                  <a:prstClr val="white"/>
                </a:solidFill>
                <a:latin typeface="Cambria"/>
              </a:rPr>
              <a:t> </a:t>
            </a:r>
          </a:p>
          <a:p>
            <a:pPr eaLnBrk="0" hangingPunct="0">
              <a:spcBef>
                <a:spcPct val="50000"/>
              </a:spcBef>
            </a:pPr>
            <a:endParaRPr lang="en-US" b="1" dirty="0">
              <a:solidFill>
                <a:srgbClr val="FFFF00"/>
              </a:solidFill>
            </a:endParaRPr>
          </a:p>
        </p:txBody>
      </p:sp>
      <p:sp>
        <p:nvSpPr>
          <p:cNvPr id="310275" name="Text Box 3"/>
          <p:cNvSpPr txBox="1">
            <a:spLocks noChangeArrowheads="1"/>
          </p:cNvSpPr>
          <p:nvPr/>
        </p:nvSpPr>
        <p:spPr bwMode="auto">
          <a:xfrm>
            <a:off x="1274763" y="2409825"/>
            <a:ext cx="184150" cy="366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eaLnBrk="0" hangingPunct="0">
              <a:spcBef>
                <a:spcPct val="50000"/>
              </a:spcBef>
            </a:pPr>
            <a:endParaRPr lang="en-US">
              <a:solidFill>
                <a:prstClr val="black"/>
              </a:solidFill>
            </a:endParaRPr>
          </a:p>
        </p:txBody>
      </p:sp>
      <p:sp>
        <p:nvSpPr>
          <p:cNvPr id="310276" name="Text Box 4"/>
          <p:cNvSpPr txBox="1">
            <a:spLocks noChangeArrowheads="1"/>
          </p:cNvSpPr>
          <p:nvPr/>
        </p:nvSpPr>
        <p:spPr bwMode="auto">
          <a:xfrm>
            <a:off x="1639888" y="1595438"/>
            <a:ext cx="4953000" cy="11239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lnSpc>
                <a:spcPct val="80000"/>
              </a:lnSpc>
              <a:spcBef>
                <a:spcPct val="20000"/>
              </a:spcBef>
              <a:buClr>
                <a:srgbClr val="F8F8F8"/>
              </a:buClr>
              <a:buSzPct val="75000"/>
              <a:buFont typeface="Wingdings" pitchFamily="2" charset="2"/>
              <a:buNone/>
            </a:pPr>
            <a:r>
              <a:rPr lang="en-GB" sz="3200" dirty="0">
                <a:solidFill>
                  <a:prstClr val="black"/>
                </a:solidFill>
                <a:latin typeface="Haettenschweiler" pitchFamily="34" charset="0"/>
              </a:rPr>
              <a:t>Why does it occur (risk factors)?</a:t>
            </a:r>
            <a:r>
              <a:rPr lang="en-GB" sz="2800" dirty="0">
                <a:solidFill>
                  <a:prstClr val="black"/>
                </a:solidFill>
                <a:latin typeface="Haettenschweiler" pitchFamily="34" charset="0"/>
              </a:rPr>
              <a:t> </a:t>
            </a:r>
          </a:p>
          <a:p>
            <a:pPr eaLnBrk="0" hangingPunct="0">
              <a:spcBef>
                <a:spcPct val="50000"/>
              </a:spcBef>
            </a:pPr>
            <a:endParaRPr lang="en-US" sz="2800" dirty="0">
              <a:solidFill>
                <a:prstClr val="black"/>
              </a:solidFill>
              <a:latin typeface="Haettenschweiler" pitchFamily="34" charset="0"/>
            </a:endParaRPr>
          </a:p>
        </p:txBody>
      </p:sp>
      <p:sp>
        <p:nvSpPr>
          <p:cNvPr id="310277" name="Text Box 5"/>
          <p:cNvSpPr txBox="1">
            <a:spLocks noChangeArrowheads="1"/>
          </p:cNvSpPr>
          <p:nvPr/>
        </p:nvSpPr>
        <p:spPr bwMode="auto">
          <a:xfrm>
            <a:off x="684213" y="2349500"/>
            <a:ext cx="2936875" cy="13112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GB" sz="2000" b="1">
                <a:solidFill>
                  <a:prstClr val="black"/>
                </a:solidFill>
                <a:latin typeface="Algerian" pitchFamily="82" charset="0"/>
              </a:rPr>
              <a:t>How do immigrants and refugees differ from the Canadian population? </a:t>
            </a:r>
            <a:endParaRPr lang="en-US" sz="2000" b="1">
              <a:solidFill>
                <a:prstClr val="black"/>
              </a:solidFill>
              <a:latin typeface="Algerian" pitchFamily="82" charset="0"/>
            </a:endParaRPr>
          </a:p>
        </p:txBody>
      </p:sp>
      <p:sp>
        <p:nvSpPr>
          <p:cNvPr id="310278" name="Text Box 6"/>
          <p:cNvSpPr txBox="1">
            <a:spLocks noChangeArrowheads="1"/>
          </p:cNvSpPr>
          <p:nvPr/>
        </p:nvSpPr>
        <p:spPr bwMode="auto">
          <a:xfrm rot="1419479">
            <a:off x="6897088" y="1748631"/>
            <a:ext cx="2146300" cy="12017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lnSpc>
                <a:spcPct val="80000"/>
              </a:lnSpc>
              <a:spcBef>
                <a:spcPct val="20000"/>
              </a:spcBef>
              <a:buClr>
                <a:srgbClr val="F8F8F8"/>
              </a:buClr>
              <a:buSzPct val="75000"/>
              <a:buFont typeface="Wingdings" pitchFamily="2" charset="2"/>
              <a:buNone/>
            </a:pPr>
            <a:r>
              <a:rPr lang="en-GB" sz="2800" dirty="0">
                <a:solidFill>
                  <a:prstClr val="black"/>
                </a:solidFill>
                <a:latin typeface="Batang" pitchFamily="18" charset="-127"/>
              </a:rPr>
              <a:t>Is it important?</a:t>
            </a:r>
          </a:p>
          <a:p>
            <a:pPr eaLnBrk="0" hangingPunct="0"/>
            <a:endParaRPr lang="en-US" sz="2800" dirty="0">
              <a:solidFill>
                <a:prstClr val="black"/>
              </a:solidFill>
              <a:latin typeface="Batang" pitchFamily="18" charset="-127"/>
            </a:endParaRPr>
          </a:p>
        </p:txBody>
      </p:sp>
      <p:sp>
        <p:nvSpPr>
          <p:cNvPr id="310279" name="Text Box 7"/>
          <p:cNvSpPr txBox="1">
            <a:spLocks noChangeArrowheads="1"/>
          </p:cNvSpPr>
          <p:nvPr/>
        </p:nvSpPr>
        <p:spPr bwMode="auto">
          <a:xfrm>
            <a:off x="5219700" y="2852738"/>
            <a:ext cx="3313113" cy="1625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lnSpc>
                <a:spcPct val="80000"/>
              </a:lnSpc>
              <a:spcBef>
                <a:spcPct val="20000"/>
              </a:spcBef>
              <a:buClr>
                <a:srgbClr val="F8F8F8"/>
              </a:buClr>
              <a:buSzPct val="75000"/>
              <a:buFont typeface="Wingdings" pitchFamily="2" charset="2"/>
              <a:buNone/>
            </a:pPr>
            <a:r>
              <a:rPr lang="en-GB" sz="2400">
                <a:solidFill>
                  <a:prstClr val="black"/>
                </a:solidFill>
                <a:latin typeface="Colonna MT" pitchFamily="82" charset="0"/>
              </a:rPr>
              <a:t>What actions might be most feasible for primary care practitioners ?</a:t>
            </a:r>
          </a:p>
          <a:p>
            <a:pPr eaLnBrk="0" hangingPunct="0"/>
            <a:endParaRPr lang="en-US" sz="2400">
              <a:solidFill>
                <a:prstClr val="black"/>
              </a:solidFill>
              <a:latin typeface="Colonna MT" pitchFamily="82" charset="0"/>
            </a:endParaRPr>
          </a:p>
        </p:txBody>
      </p:sp>
      <p:sp>
        <p:nvSpPr>
          <p:cNvPr id="310280" name="Text Box 8"/>
          <p:cNvSpPr txBox="1">
            <a:spLocks noChangeArrowheads="1"/>
          </p:cNvSpPr>
          <p:nvPr/>
        </p:nvSpPr>
        <p:spPr bwMode="auto">
          <a:xfrm rot="267563">
            <a:off x="237320" y="5261054"/>
            <a:ext cx="59817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p>
            <a:pPr eaLnBrk="0" hangingPunct="0"/>
            <a:r>
              <a:rPr lang="en-GB" sz="2400" dirty="0">
                <a:solidFill>
                  <a:srgbClr val="FF0000"/>
                </a:solidFill>
                <a:latin typeface="Rockwell" pitchFamily="18" charset="0"/>
              </a:rPr>
              <a:t>If I do this here what happens over there?</a:t>
            </a:r>
            <a:endParaRPr lang="en-US" sz="2400" dirty="0">
              <a:solidFill>
                <a:srgbClr val="FF0000"/>
              </a:solidFill>
              <a:latin typeface="Rockwell" pitchFamily="18" charset="0"/>
            </a:endParaRPr>
          </a:p>
        </p:txBody>
      </p:sp>
      <p:sp>
        <p:nvSpPr>
          <p:cNvPr id="310281" name="Text Box 9"/>
          <p:cNvSpPr txBox="1">
            <a:spLocks noChangeArrowheads="1"/>
          </p:cNvSpPr>
          <p:nvPr/>
        </p:nvSpPr>
        <p:spPr bwMode="auto">
          <a:xfrm>
            <a:off x="4895850" y="4330700"/>
            <a:ext cx="4552950" cy="1041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lnSpc>
                <a:spcPct val="80000"/>
              </a:lnSpc>
              <a:spcBef>
                <a:spcPct val="20000"/>
              </a:spcBef>
              <a:buClr>
                <a:srgbClr val="F8F8F8"/>
              </a:buClr>
              <a:buSzPct val="75000"/>
              <a:buFont typeface="Wingdings" pitchFamily="2" charset="2"/>
              <a:buNone/>
            </a:pPr>
            <a:r>
              <a:rPr lang="en-GB" sz="2400">
                <a:solidFill>
                  <a:srgbClr val="5F5F5F"/>
                </a:solidFill>
                <a:latin typeface="Berlin Sans FB" pitchFamily="34" charset="0"/>
              </a:rPr>
              <a:t>Does doing this cost more than that?</a:t>
            </a:r>
          </a:p>
          <a:p>
            <a:pPr eaLnBrk="0" hangingPunct="0"/>
            <a:endParaRPr lang="en-US" sz="2400">
              <a:solidFill>
                <a:srgbClr val="5F5F5F"/>
              </a:solidFill>
              <a:latin typeface="Berlin Sans FB" pitchFamily="34" charset="0"/>
            </a:endParaRPr>
          </a:p>
        </p:txBody>
      </p:sp>
      <p:sp>
        <p:nvSpPr>
          <p:cNvPr id="310282" name="Text Box 10"/>
          <p:cNvSpPr txBox="1">
            <a:spLocks noChangeArrowheads="1"/>
          </p:cNvSpPr>
          <p:nvPr/>
        </p:nvSpPr>
        <p:spPr bwMode="auto">
          <a:xfrm>
            <a:off x="395288" y="5940425"/>
            <a:ext cx="4316412" cy="8604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p>
            <a:pPr>
              <a:lnSpc>
                <a:spcPct val="80000"/>
              </a:lnSpc>
              <a:spcBef>
                <a:spcPct val="20000"/>
              </a:spcBef>
              <a:buClr>
                <a:srgbClr val="F8F8F8"/>
              </a:buClr>
              <a:buSzPct val="75000"/>
              <a:buFont typeface="Wingdings" pitchFamily="2" charset="2"/>
              <a:buNone/>
            </a:pPr>
            <a:r>
              <a:rPr lang="en-GB" sz="2800">
                <a:solidFill>
                  <a:prstClr val="black"/>
                </a:solidFill>
                <a:latin typeface="Microsoft Sans Serif" pitchFamily="34" charset="0"/>
              </a:rPr>
              <a:t>Will immigrants accept it? </a:t>
            </a:r>
          </a:p>
          <a:p>
            <a:pPr eaLnBrk="0" hangingPunct="0"/>
            <a:endParaRPr lang="en-US" sz="2800">
              <a:solidFill>
                <a:prstClr val="black"/>
              </a:solidFill>
              <a:latin typeface="Microsoft Sans Serif" pitchFamily="34" charset="0"/>
            </a:endParaRPr>
          </a:p>
        </p:txBody>
      </p:sp>
      <p:sp>
        <p:nvSpPr>
          <p:cNvPr id="310283" name="Text Box 11"/>
          <p:cNvSpPr txBox="1">
            <a:spLocks noChangeArrowheads="1"/>
          </p:cNvSpPr>
          <p:nvPr/>
        </p:nvSpPr>
        <p:spPr bwMode="auto">
          <a:xfrm rot="-725706">
            <a:off x="6275684" y="5091475"/>
            <a:ext cx="2838450" cy="5857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p>
            <a:pPr>
              <a:lnSpc>
                <a:spcPct val="80000"/>
              </a:lnSpc>
              <a:spcBef>
                <a:spcPct val="20000"/>
              </a:spcBef>
              <a:buClr>
                <a:srgbClr val="F8F8F8"/>
              </a:buClr>
              <a:buSzPct val="75000"/>
              <a:buFont typeface="Wingdings" pitchFamily="2" charset="2"/>
              <a:buNone/>
            </a:pPr>
            <a:r>
              <a:rPr lang="en-GB" b="1" dirty="0">
                <a:solidFill>
                  <a:prstClr val="black"/>
                </a:solidFill>
              </a:rPr>
              <a:t>Will practitioners use it?</a:t>
            </a:r>
          </a:p>
          <a:p>
            <a:pPr eaLnBrk="0" hangingPunct="0"/>
            <a:endParaRPr lang="en-US" b="1" dirty="0">
              <a:solidFill>
                <a:srgbClr val="F8F8F8"/>
              </a:solidFill>
            </a:endParaRPr>
          </a:p>
        </p:txBody>
      </p:sp>
      <p:sp>
        <p:nvSpPr>
          <p:cNvPr id="310284" name="Text Box 12"/>
          <p:cNvSpPr txBox="1">
            <a:spLocks noChangeArrowheads="1"/>
          </p:cNvSpPr>
          <p:nvPr/>
        </p:nvSpPr>
        <p:spPr bwMode="auto">
          <a:xfrm rot="-359531">
            <a:off x="800100" y="3956050"/>
            <a:ext cx="3911600" cy="7493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p>
            <a:pPr>
              <a:lnSpc>
                <a:spcPct val="80000"/>
              </a:lnSpc>
              <a:spcBef>
                <a:spcPct val="20000"/>
              </a:spcBef>
              <a:buClr>
                <a:srgbClr val="F8F8F8"/>
              </a:buClr>
              <a:buSzPct val="75000"/>
              <a:buFont typeface="Wingdings" pitchFamily="2" charset="2"/>
              <a:buNone/>
            </a:pPr>
            <a:r>
              <a:rPr lang="en-GB" sz="2400">
                <a:solidFill>
                  <a:srgbClr val="DDDDDD"/>
                </a:solidFill>
              </a:rPr>
              <a:t>Is it useful for practitioners?</a:t>
            </a:r>
            <a:endParaRPr lang="en-US" sz="2400">
              <a:solidFill>
                <a:srgbClr val="DDDDDD"/>
              </a:solidFill>
            </a:endParaRPr>
          </a:p>
          <a:p>
            <a:pPr eaLnBrk="0" hangingPunct="0"/>
            <a:endParaRPr lang="en-US" sz="2400">
              <a:solidFill>
                <a:srgbClr val="DDDDDD"/>
              </a:solidFill>
            </a:endParaRPr>
          </a:p>
        </p:txBody>
      </p:sp>
      <p:sp>
        <p:nvSpPr>
          <p:cNvPr id="310286" name="Rectangle 14"/>
          <p:cNvSpPr>
            <a:spLocks noChangeArrowheads="1"/>
          </p:cNvSpPr>
          <p:nvPr/>
        </p:nvSpPr>
        <p:spPr bwMode="auto">
          <a:xfrm>
            <a:off x="2090738" y="5080000"/>
            <a:ext cx="18415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p>
            <a:pPr eaLnBrk="0" hangingPunct="0"/>
            <a:endParaRPr lang="en-US" sz="2400">
              <a:solidFill>
                <a:prstClr val="black"/>
              </a:solidFill>
              <a:latin typeface="Rockwell" pitchFamily="18" charset="0"/>
            </a:endParaRPr>
          </a:p>
        </p:txBody>
      </p:sp>
      <p:sp>
        <p:nvSpPr>
          <p:cNvPr id="2" name="Slide Number Placeholder 1"/>
          <p:cNvSpPr>
            <a:spLocks noGrp="1"/>
          </p:cNvSpPr>
          <p:nvPr>
            <p:ph type="sldNum" sz="quarter" idx="12"/>
          </p:nvPr>
        </p:nvSpPr>
        <p:spPr/>
        <p:txBody>
          <a:bodyPr/>
          <a:lstStyle/>
          <a:p>
            <a:pPr>
              <a:defRPr/>
            </a:pPr>
            <a:fld id="{1693239E-55C8-4CC2-800D-1C6FCE652A0C}" type="slidenum">
              <a:rPr lang="en-US" smtClean="0">
                <a:solidFill>
                  <a:prstClr val="white"/>
                </a:solidFill>
              </a:rPr>
              <a:pPr>
                <a:defRPr/>
              </a:pPr>
              <a:t>6</a:t>
            </a:fld>
            <a:endParaRPr lang="en-US">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70245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CCIRH/TF Guidelines</a:t>
            </a:r>
            <a:endParaRPr lang="en-US" dirty="0"/>
          </a:p>
        </p:txBody>
      </p:sp>
      <p:sp>
        <p:nvSpPr>
          <p:cNvPr id="3" name="Content Placeholder 2"/>
          <p:cNvSpPr>
            <a:spLocks noGrp="1"/>
          </p:cNvSpPr>
          <p:nvPr>
            <p:ph idx="1"/>
          </p:nvPr>
        </p:nvSpPr>
        <p:spPr/>
        <p:txBody>
          <a:bodyPr/>
          <a:lstStyle/>
          <a:p>
            <a:pPr marL="0" indent="0">
              <a:buNone/>
            </a:pPr>
            <a:r>
              <a:rPr lang="en-US" dirty="0" smtClean="0"/>
              <a:t>Two components of GRADE</a:t>
            </a:r>
            <a:r>
              <a:rPr lang="en-US" dirty="0" smtClean="0"/>
              <a:t>:</a:t>
            </a:r>
          </a:p>
          <a:p>
            <a:pPr marL="0" indent="0">
              <a:buNone/>
            </a:pPr>
            <a:endParaRPr lang="en-US" dirty="0" smtClean="0"/>
          </a:p>
          <a:p>
            <a:r>
              <a:rPr lang="en-US" dirty="0" smtClean="0"/>
              <a:t>Quality of Evidence (confidence in estimate of effects)</a:t>
            </a:r>
          </a:p>
          <a:p>
            <a:pPr marL="0" indent="0">
              <a:buNone/>
            </a:pPr>
            <a:r>
              <a:rPr lang="en-US" dirty="0"/>
              <a:t>	</a:t>
            </a:r>
            <a:r>
              <a:rPr lang="en-US" dirty="0" smtClean="0"/>
              <a:t>high, moderate, low, very low</a:t>
            </a:r>
          </a:p>
          <a:p>
            <a:endParaRPr lang="en-US" dirty="0" smtClean="0"/>
          </a:p>
          <a:p>
            <a:r>
              <a:rPr lang="en-US" dirty="0" smtClean="0"/>
              <a:t>Strength of Recommendation</a:t>
            </a:r>
          </a:p>
          <a:p>
            <a:pPr marL="0" indent="0">
              <a:buNone/>
            </a:pPr>
            <a:r>
              <a:rPr lang="en-US" dirty="0" smtClean="0"/>
              <a:t>	strong and weak</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3856203"/>
      </p:ext>
    </p:extLst>
  </p:cSld>
  <p:clrMapOvr>
    <a:masterClrMapping/>
  </p:clrMapOvr>
  <p:transition spd="slow" advTm="2000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GRADE Determinants of confidence</a:t>
            </a:r>
          </a:p>
        </p:txBody>
      </p:sp>
      <p:sp>
        <p:nvSpPr>
          <p:cNvPr id="3" name="Content Placeholder 2"/>
          <p:cNvSpPr>
            <a:spLocks noGrp="1"/>
          </p:cNvSpPr>
          <p:nvPr>
            <p:ph idx="1"/>
          </p:nvPr>
        </p:nvSpPr>
        <p:spPr/>
        <p:txBody>
          <a:bodyPr/>
          <a:lstStyle/>
          <a:p>
            <a:pPr>
              <a:lnSpc>
                <a:spcPct val="90000"/>
              </a:lnSpc>
              <a:defRPr/>
            </a:pPr>
            <a:r>
              <a:rPr lang="en-US" sz="2000" dirty="0">
                <a:solidFill>
                  <a:srgbClr val="000000"/>
                </a:solidFill>
                <a:effectLst>
                  <a:outerShdw blurRad="38100" dist="38100" dir="2700000" algn="tl">
                    <a:srgbClr val="C0C0C0"/>
                  </a:outerShdw>
                </a:effectLst>
              </a:rPr>
              <a:t>RCTs start </a:t>
            </a:r>
            <a:r>
              <a:rPr lang="en-US" sz="2000" dirty="0" smtClean="0">
                <a:solidFill>
                  <a:srgbClr val="000000"/>
                </a:solidFill>
                <a:effectLst>
                  <a:outerShdw blurRad="38100" dist="38100" dir="2700000" algn="tl">
                    <a:srgbClr val="C0C0C0"/>
                  </a:outerShdw>
                </a:effectLst>
              </a:rPr>
              <a:t>high; Observational </a:t>
            </a:r>
            <a:r>
              <a:rPr lang="en-US" sz="2000" dirty="0">
                <a:solidFill>
                  <a:srgbClr val="000000"/>
                </a:solidFill>
                <a:effectLst>
                  <a:outerShdw blurRad="38100" dist="38100" dir="2700000" algn="tl">
                    <a:srgbClr val="C0C0C0"/>
                  </a:outerShdw>
                </a:effectLst>
              </a:rPr>
              <a:t>studies start low </a:t>
            </a:r>
            <a:endParaRPr lang="en-US" sz="2000" dirty="0" smtClean="0">
              <a:solidFill>
                <a:srgbClr val="000000"/>
              </a:solidFill>
              <a:effectLst>
                <a:outerShdw blurRad="38100" dist="38100" dir="2700000" algn="tl">
                  <a:srgbClr val="C0C0C0"/>
                </a:outerShdw>
              </a:effectLst>
            </a:endParaRPr>
          </a:p>
          <a:p>
            <a:pPr>
              <a:lnSpc>
                <a:spcPct val="90000"/>
              </a:lnSpc>
              <a:defRPr/>
            </a:pPr>
            <a:endParaRPr lang="en-US" sz="2000" dirty="0">
              <a:solidFill>
                <a:srgbClr val="000000"/>
              </a:solidFill>
              <a:effectLst>
                <a:outerShdw blurRad="38100" dist="38100" dir="2700000" algn="tl">
                  <a:srgbClr val="C0C0C0"/>
                </a:outerShdw>
              </a:effectLst>
            </a:endParaRPr>
          </a:p>
          <a:p>
            <a:pPr>
              <a:lnSpc>
                <a:spcPct val="90000"/>
              </a:lnSpc>
              <a:defRPr/>
            </a:pPr>
            <a:r>
              <a:rPr lang="en-US" sz="2000" dirty="0">
                <a:solidFill>
                  <a:srgbClr val="000000"/>
                </a:solidFill>
                <a:effectLst>
                  <a:outerShdw blurRad="38100" dist="38100" dir="2700000" algn="tl">
                    <a:srgbClr val="C0C0C0"/>
                  </a:outerShdw>
                </a:effectLst>
              </a:rPr>
              <a:t>5 limitations can lower confidence</a:t>
            </a:r>
          </a:p>
          <a:p>
            <a:pPr>
              <a:lnSpc>
                <a:spcPct val="0"/>
              </a:lnSpc>
              <a:defRPr/>
            </a:pPr>
            <a:endParaRPr lang="en-US" sz="2000" dirty="0">
              <a:solidFill>
                <a:srgbClr val="000000"/>
              </a:solidFill>
              <a:effectLst>
                <a:outerShdw blurRad="38100" dist="38100" dir="2700000" algn="tl">
                  <a:srgbClr val="C0C0C0"/>
                </a:outerShdw>
              </a:effectLst>
            </a:endParaRPr>
          </a:p>
          <a:p>
            <a:pPr lvl="1">
              <a:lnSpc>
                <a:spcPct val="90000"/>
              </a:lnSpc>
              <a:defRPr/>
            </a:pPr>
            <a:r>
              <a:rPr lang="en-US" sz="2000" dirty="0">
                <a:solidFill>
                  <a:srgbClr val="000000"/>
                </a:solidFill>
                <a:effectLst>
                  <a:outerShdw blurRad="38100" dist="38100" dir="2700000" algn="tl">
                    <a:srgbClr val="C0C0C0"/>
                  </a:outerShdw>
                </a:effectLst>
              </a:rPr>
              <a:t>Bias (concealment, blinding, loss to follow-up)</a:t>
            </a:r>
          </a:p>
          <a:p>
            <a:pPr>
              <a:lnSpc>
                <a:spcPct val="0"/>
              </a:lnSpc>
              <a:defRPr/>
            </a:pPr>
            <a:endParaRPr lang="en-US" sz="2000" dirty="0">
              <a:solidFill>
                <a:srgbClr val="000000"/>
              </a:solidFill>
              <a:effectLst>
                <a:outerShdw blurRad="38100" dist="38100" dir="2700000" algn="tl">
                  <a:srgbClr val="C0C0C0"/>
                </a:outerShdw>
              </a:effectLst>
            </a:endParaRPr>
          </a:p>
          <a:p>
            <a:pPr lvl="1">
              <a:lnSpc>
                <a:spcPct val="90000"/>
              </a:lnSpc>
              <a:defRPr/>
            </a:pPr>
            <a:r>
              <a:rPr lang="en-US" sz="2000" dirty="0">
                <a:solidFill>
                  <a:srgbClr val="000000"/>
                </a:solidFill>
                <a:effectLst>
                  <a:outerShdw blurRad="38100" dist="38100" dir="2700000" algn="tl">
                    <a:srgbClr val="C0C0C0"/>
                  </a:outerShdw>
                </a:effectLst>
              </a:rPr>
              <a:t>Inconsistency (variability in results, heterogeneity)</a:t>
            </a:r>
          </a:p>
          <a:p>
            <a:pPr lvl="1">
              <a:lnSpc>
                <a:spcPct val="90000"/>
              </a:lnSpc>
              <a:defRPr/>
            </a:pPr>
            <a:r>
              <a:rPr lang="en-US" sz="2000" dirty="0">
                <a:solidFill>
                  <a:srgbClr val="000000"/>
                </a:solidFill>
                <a:effectLst>
                  <a:outerShdw blurRad="38100" dist="38100" dir="2700000" algn="tl">
                    <a:srgbClr val="C0C0C0"/>
                  </a:outerShdw>
                </a:effectLst>
              </a:rPr>
              <a:t>Indirectness </a:t>
            </a:r>
          </a:p>
          <a:p>
            <a:pPr lvl="1">
              <a:lnSpc>
                <a:spcPct val="90000"/>
              </a:lnSpc>
              <a:defRPr/>
            </a:pPr>
            <a:r>
              <a:rPr lang="en-US" sz="2000" dirty="0">
                <a:solidFill>
                  <a:srgbClr val="000000"/>
                </a:solidFill>
                <a:effectLst>
                  <a:outerShdw blurRad="38100" dist="38100" dir="2700000" algn="tl">
                    <a:srgbClr val="C0C0C0"/>
                  </a:outerShdw>
                </a:effectLst>
              </a:rPr>
              <a:t>Imprecision (wide confidence intervals)</a:t>
            </a:r>
          </a:p>
          <a:p>
            <a:pPr>
              <a:lnSpc>
                <a:spcPct val="0"/>
              </a:lnSpc>
              <a:defRPr/>
            </a:pPr>
            <a:endParaRPr lang="en-US" sz="2000" dirty="0">
              <a:solidFill>
                <a:srgbClr val="000000"/>
              </a:solidFill>
              <a:effectLst>
                <a:outerShdw blurRad="38100" dist="38100" dir="2700000" algn="tl">
                  <a:srgbClr val="C0C0C0"/>
                </a:outerShdw>
              </a:effectLst>
            </a:endParaRPr>
          </a:p>
          <a:p>
            <a:pPr lvl="1">
              <a:lnSpc>
                <a:spcPct val="80000"/>
              </a:lnSpc>
              <a:defRPr/>
            </a:pPr>
            <a:r>
              <a:rPr lang="en-US" sz="2000" dirty="0">
                <a:solidFill>
                  <a:srgbClr val="000000"/>
                </a:solidFill>
                <a:effectLst>
                  <a:outerShdw blurRad="38100" dist="38100" dir="2700000" algn="tl">
                    <a:srgbClr val="C0C0C0"/>
                  </a:outerShdw>
                </a:effectLst>
              </a:rPr>
              <a:t>Publication bias</a:t>
            </a:r>
          </a:p>
          <a:p>
            <a:pPr>
              <a:lnSpc>
                <a:spcPct val="80000"/>
              </a:lnSpc>
              <a:defRPr/>
            </a:pPr>
            <a:endParaRPr lang="en-US" sz="2000" dirty="0">
              <a:solidFill>
                <a:srgbClr val="000000"/>
              </a:solidFill>
              <a:effectLst>
                <a:outerShdw blurRad="38100" dist="38100" dir="2700000" algn="tl">
                  <a:srgbClr val="C0C0C0"/>
                </a:outerShdw>
              </a:effectLst>
            </a:endParaRPr>
          </a:p>
          <a:p>
            <a:pPr>
              <a:lnSpc>
                <a:spcPct val="80000"/>
              </a:lnSpc>
              <a:defRPr/>
            </a:pPr>
            <a:r>
              <a:rPr lang="en-US" sz="2000" dirty="0">
                <a:solidFill>
                  <a:srgbClr val="000000"/>
                </a:solidFill>
                <a:effectLst>
                  <a:outerShdw blurRad="38100" dist="38100" dir="2700000" algn="tl">
                    <a:srgbClr val="C0C0C0"/>
                  </a:outerShdw>
                </a:effectLst>
              </a:rPr>
              <a:t>3 strengths can raise confidence</a:t>
            </a:r>
          </a:p>
          <a:p>
            <a:pPr lvl="1">
              <a:lnSpc>
                <a:spcPct val="80000"/>
              </a:lnSpc>
              <a:defRPr/>
            </a:pPr>
            <a:r>
              <a:rPr lang="en-US" sz="2000" dirty="0">
                <a:solidFill>
                  <a:srgbClr val="000000"/>
                </a:solidFill>
                <a:effectLst>
                  <a:outerShdw blurRad="38100" dist="38100" dir="2700000" algn="tl">
                    <a:srgbClr val="C0C0C0"/>
                  </a:outerShdw>
                </a:effectLst>
              </a:rPr>
              <a:t>Large magnitude of effect (RR&gt;5/&lt;0.2)</a:t>
            </a:r>
          </a:p>
          <a:p>
            <a:pPr lvl="1">
              <a:lnSpc>
                <a:spcPct val="80000"/>
              </a:lnSpc>
              <a:defRPr/>
            </a:pPr>
            <a:r>
              <a:rPr lang="en-US" sz="2000" dirty="0">
                <a:solidFill>
                  <a:srgbClr val="000000"/>
                </a:solidFill>
                <a:effectLst>
                  <a:outerShdw blurRad="38100" dist="38100" dir="2700000" algn="tl">
                    <a:srgbClr val="C0C0C0"/>
                  </a:outerShdw>
                </a:effectLst>
              </a:rPr>
              <a:t>Dose-response gradient</a:t>
            </a:r>
          </a:p>
          <a:p>
            <a:pPr lvl="1">
              <a:lnSpc>
                <a:spcPct val="80000"/>
              </a:lnSpc>
              <a:defRPr/>
            </a:pPr>
            <a:r>
              <a:rPr lang="en-US" sz="2000" dirty="0">
                <a:solidFill>
                  <a:srgbClr val="000000"/>
                </a:solidFill>
                <a:effectLst>
                  <a:outerShdw blurRad="38100" dist="38100" dir="2700000" algn="tl">
                    <a:srgbClr val="C0C0C0"/>
                  </a:outerShdw>
                </a:effectLst>
              </a:rPr>
              <a:t>Plausible confounders strengthen association</a:t>
            </a:r>
          </a:p>
          <a:p>
            <a:pPr>
              <a:defRPr/>
            </a:pPr>
            <a:endParaRPr lang="en-US" dirty="0"/>
          </a:p>
        </p:txBody>
      </p:sp>
      <p:sp>
        <p:nvSpPr>
          <p:cNvPr id="33796" name="Slide Number Placeholder 3"/>
          <p:cNvSpPr>
            <a:spLocks noGrp="1"/>
          </p:cNvSpPr>
          <p:nvPr>
            <p:ph type="sldNum"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 charset="-128"/>
              </a:defRPr>
            </a:lvl1pPr>
            <a:lvl2pPr marL="742950" indent="-285750">
              <a:defRPr sz="2400">
                <a:solidFill>
                  <a:schemeClr val="tx1"/>
                </a:solidFill>
                <a:latin typeface="Arial" pitchFamily="34" charset="0"/>
                <a:ea typeface="ヒラギノ角ゴ Pro W3" pitchFamily="1" charset="-128"/>
              </a:defRPr>
            </a:lvl2pPr>
            <a:lvl3pPr marL="1143000" indent="-228600">
              <a:defRPr sz="2400">
                <a:solidFill>
                  <a:schemeClr val="tx1"/>
                </a:solidFill>
                <a:latin typeface="Arial" pitchFamily="34" charset="0"/>
                <a:ea typeface="ヒラギノ角ゴ Pro W3" pitchFamily="1" charset="-128"/>
              </a:defRPr>
            </a:lvl3pPr>
            <a:lvl4pPr marL="1600200" indent="-228600">
              <a:defRPr sz="2400">
                <a:solidFill>
                  <a:schemeClr val="tx1"/>
                </a:solidFill>
                <a:latin typeface="Arial" pitchFamily="34" charset="0"/>
                <a:ea typeface="ヒラギノ角ゴ Pro W3" pitchFamily="1" charset="-128"/>
              </a:defRPr>
            </a:lvl4pPr>
            <a:lvl5pPr marL="2057400" indent="-22860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fld id="{686329AA-AABE-4224-9979-F00271C8B037}" type="slidenum">
              <a:rPr lang="en-US" sz="1400" smtClean="0">
                <a:solidFill>
                  <a:srgbClr val="FFFFFF"/>
                </a:solidFill>
              </a:rPr>
              <a:pPr/>
              <a:t>8</a:t>
            </a:fld>
            <a:endParaRPr lang="en-US" sz="1400" smtClean="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5933403"/>
      </p:ext>
    </p:extLst>
  </p:cSld>
  <p:clrMapOvr>
    <a:masterClrMapping/>
  </p:clrMapOvr>
  <p:transition spd="slow" advTm="2000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Cochrane Equity Lens</a:t>
            </a:r>
            <a:endParaRPr lang="en-US" dirty="0"/>
          </a:p>
        </p:txBody>
      </p:sp>
      <p:sp>
        <p:nvSpPr>
          <p:cNvPr id="3" name="Content Placeholder 2"/>
          <p:cNvSpPr>
            <a:spLocks noGrp="1"/>
          </p:cNvSpPr>
          <p:nvPr>
            <p:ph idx="1"/>
          </p:nvPr>
        </p:nvSpPr>
        <p:spPr/>
        <p:txBody>
          <a:bodyPr/>
          <a:lstStyle/>
          <a:p>
            <a:r>
              <a:rPr lang="en-US" dirty="0" smtClean="0"/>
              <a:t>Baseline Risk for Population</a:t>
            </a:r>
          </a:p>
          <a:p>
            <a:r>
              <a:rPr lang="en-US" dirty="0" smtClean="0"/>
              <a:t>Culture, Diet, Genetic Differences</a:t>
            </a:r>
          </a:p>
          <a:p>
            <a:r>
              <a:rPr lang="en-US" dirty="0" smtClean="0"/>
              <a:t>Practitioner adherence</a:t>
            </a:r>
          </a:p>
          <a:p>
            <a:r>
              <a:rPr lang="en-US" dirty="0" smtClean="0"/>
              <a:t>Patient adherence </a:t>
            </a:r>
            <a:endParaRPr lang="en-US" dirty="0"/>
          </a:p>
        </p:txBody>
      </p:sp>
    </p:spTree>
  </p:cSld>
  <p:clrMapOvr>
    <a:masterClrMapping/>
  </p:clrMapOvr>
  <p:transition spd="slow" advTm="20000">
    <p:fade thruBlk="1"/>
  </p:transition>
  <p:timing>
    <p:tnLst>
      <p:par>
        <p:cTn id="1" dur="indefinite" restart="never" nodeType="tmRoot"/>
      </p:par>
    </p:tnLst>
  </p:timing>
</p:sld>
</file>

<file path=ppt/theme/theme1.xml><?xml version="1.0" encoding="utf-8"?>
<a:theme xmlns:a="http://schemas.openxmlformats.org/drawingml/2006/main" name="Presentation Template">
  <a:themeElements>
    <a:clrScheme name="Bruyer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uyere Template">
      <a:majorFont>
        <a:latin typeface="HelveticaNeueLT Std Med"/>
        <a:ea typeface=""/>
        <a:cs typeface=""/>
      </a:majorFont>
      <a:minorFont>
        <a:latin typeface="HelveticaNeueLT Std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ruyer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uyer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uyer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uyer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uyer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uyer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uyer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uyer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uyer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uyer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uyer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uyer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Template</Template>
  <TotalTime>149</TotalTime>
  <Words>937</Words>
  <Application>Microsoft Macintosh PowerPoint</Application>
  <PresentationFormat>On-screen Show (4:3)</PresentationFormat>
  <Paragraphs>147</Paragraphs>
  <Slides>19</Slides>
  <Notes>4</Notes>
  <HiddenSlides>0</HiddenSlides>
  <MMClips>0</MMClips>
  <ScaleCrop>false</ScaleCrop>
  <HeadingPairs>
    <vt:vector size="4" baseType="variant">
      <vt:variant>
        <vt:lpstr>Design Template</vt:lpstr>
      </vt:variant>
      <vt:variant>
        <vt:i4>2</vt:i4>
      </vt:variant>
      <vt:variant>
        <vt:lpstr>Slide Titles</vt:lpstr>
      </vt:variant>
      <vt:variant>
        <vt:i4>19</vt:i4>
      </vt:variant>
    </vt:vector>
  </HeadingPairs>
  <TitlesOfParts>
    <vt:vector size="21" baseType="lpstr">
      <vt:lpstr>Presentation Template</vt:lpstr>
      <vt:lpstr>Default Design</vt:lpstr>
      <vt:lpstr>             Kevin Pottie MD, CCFP, MClSc FCFP   Associate Professor, Departments of Family Medicine and Epidemiology and Community Medicine, University of Ottawa  Institute of Population Health and CT Lamont Centre for Research on Primary Health Care  on behalf of the Canadian Collaboration for Immigrant and Refugee Health </vt:lpstr>
      <vt:lpstr>Slide 2</vt:lpstr>
      <vt:lpstr>Presentation Objectives </vt:lpstr>
      <vt:lpstr>How easily interventions lose traction</vt:lpstr>
      <vt:lpstr>  CCIRH Objective </vt:lpstr>
      <vt:lpstr>Slide 6</vt:lpstr>
      <vt:lpstr>GRADE: CCIRH/TF Guidelines</vt:lpstr>
      <vt:lpstr>GRADE Determinants of confidence</vt:lpstr>
      <vt:lpstr>Cochrane Equity Lens</vt:lpstr>
      <vt:lpstr>  CMAJ  Evidence Based Clinical Guidelines for  Immigrants and Refugees     </vt:lpstr>
      <vt:lpstr>Migrant System Support Needs</vt:lpstr>
      <vt:lpstr>Knowledge Exchange Network</vt:lpstr>
      <vt:lpstr>Global Health Education Frameworks</vt:lpstr>
      <vt:lpstr>Refugees and Global Health E-Learning</vt:lpstr>
      <vt:lpstr>Cochrane CCIRH Podcasts</vt:lpstr>
      <vt:lpstr>CHECKLIST Web App </vt:lpstr>
      <vt:lpstr>CIHR Jit/Jat TelehealthTeam</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Kevin Pottie MD, CCFP, MClSc FCFP   Associate Professor, Departments of Family Medicine and Epidemiology and Community Medicine, University of Ottawa  on behalf of the Canadian Collaboration for Immigrant and Refugee Health</dc:title>
  <dc:creator>Kevin Pottie</dc:creator>
  <cp:lastModifiedBy>Kevin Pottie</cp:lastModifiedBy>
  <cp:revision>10</cp:revision>
  <dcterms:created xsi:type="dcterms:W3CDTF">2012-09-12T01:41:39Z</dcterms:created>
  <dcterms:modified xsi:type="dcterms:W3CDTF">2012-09-12T02:43:44Z</dcterms:modified>
</cp:coreProperties>
</file>