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56" r:id="rId2"/>
    <p:sldId id="316" r:id="rId3"/>
    <p:sldId id="315" r:id="rId4"/>
    <p:sldId id="314" r:id="rId5"/>
    <p:sldId id="262" r:id="rId6"/>
    <p:sldId id="261" r:id="rId7"/>
    <p:sldId id="265" r:id="rId8"/>
    <p:sldId id="317" r:id="rId9"/>
    <p:sldId id="318" r:id="rId10"/>
    <p:sldId id="273" r:id="rId11"/>
    <p:sldId id="274" r:id="rId12"/>
    <p:sldId id="275" r:id="rId13"/>
    <p:sldId id="279" r:id="rId14"/>
    <p:sldId id="278" r:id="rId15"/>
    <p:sldId id="280" r:id="rId16"/>
    <p:sldId id="320" r:id="rId17"/>
    <p:sldId id="281" r:id="rId18"/>
    <p:sldId id="282" r:id="rId19"/>
    <p:sldId id="283" r:id="rId20"/>
    <p:sldId id="284" r:id="rId21"/>
    <p:sldId id="285" r:id="rId22"/>
    <p:sldId id="288" r:id="rId23"/>
    <p:sldId id="321" r:id="rId24"/>
    <p:sldId id="331" r:id="rId25"/>
    <p:sldId id="323" r:id="rId26"/>
    <p:sldId id="324" r:id="rId27"/>
    <p:sldId id="325" r:id="rId28"/>
    <p:sldId id="329" r:id="rId29"/>
    <p:sldId id="330" r:id="rId30"/>
    <p:sldId id="332" r:id="rId31"/>
    <p:sldId id="334" r:id="rId32"/>
    <p:sldId id="336" r:id="rId33"/>
    <p:sldId id="338" r:id="rId34"/>
    <p:sldId id="340" r:id="rId35"/>
    <p:sldId id="341" r:id="rId36"/>
    <p:sldId id="343" r:id="rId37"/>
    <p:sldId id="267" r:id="rId38"/>
    <p:sldId id="347" r:id="rId39"/>
    <p:sldId id="271" r:id="rId40"/>
    <p:sldId id="292" r:id="rId41"/>
    <p:sldId id="293" r:id="rId42"/>
    <p:sldId id="294" r:id="rId43"/>
    <p:sldId id="296" r:id="rId44"/>
    <p:sldId id="297" r:id="rId45"/>
    <p:sldId id="298" r:id="rId46"/>
    <p:sldId id="299" r:id="rId47"/>
    <p:sldId id="258" r:id="rId48"/>
    <p:sldId id="303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337" autoAdjust="0"/>
  </p:normalViewPr>
  <p:slideViewPr>
    <p:cSldViewPr snapToGrid="0" snapToObjects="1">
      <p:cViewPr varScale="1">
        <p:scale>
          <a:sx n="88" d="100"/>
          <a:sy n="88" d="100"/>
        </p:scale>
        <p:origin x="138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5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MEAN TIME  (Minutes)</c:v>
                </c:pt>
              </c:strCache>
            </c:strRef>
          </c:tx>
          <c:marker>
            <c:symbol val="none"/>
          </c:marker>
          <c:cat>
            <c:strRef>
              <c:f>Sheet1!$A$2:$A$10</c:f>
              <c:strCache>
                <c:ptCount val="9"/>
                <c:pt idx="0">
                  <c:v>EFS</c:v>
                </c:pt>
                <c:pt idx="1">
                  <c:v>DSSI</c:v>
                </c:pt>
                <c:pt idx="2">
                  <c:v>Screen II</c:v>
                </c:pt>
                <c:pt idx="3">
                  <c:v>Mobility</c:v>
                </c:pt>
                <c:pt idx="4">
                  <c:v>RAPA</c:v>
                </c:pt>
                <c:pt idx="5">
                  <c:v>Adv Dir</c:v>
                </c:pt>
                <c:pt idx="6">
                  <c:v>Memory</c:v>
                </c:pt>
                <c:pt idx="7">
                  <c:v>Daily Life</c:v>
                </c:pt>
                <c:pt idx="8">
                  <c:v>Goals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34</c:v>
                </c:pt>
                <c:pt idx="1">
                  <c:v>14</c:v>
                </c:pt>
                <c:pt idx="2">
                  <c:v>18</c:v>
                </c:pt>
                <c:pt idx="3">
                  <c:v>4.3</c:v>
                </c:pt>
                <c:pt idx="4">
                  <c:v>18.399999999999999</c:v>
                </c:pt>
                <c:pt idx="5">
                  <c:v>2.2000000000000002</c:v>
                </c:pt>
                <c:pt idx="6">
                  <c:v>2.5</c:v>
                </c:pt>
                <c:pt idx="7">
                  <c:v>34.200000000000003</c:v>
                </c:pt>
                <c:pt idx="8">
                  <c:v>7.2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53839880"/>
        <c:axId val="253840664"/>
      </c:lineChart>
      <c:catAx>
        <c:axId val="2538398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53840664"/>
        <c:crosses val="autoZero"/>
        <c:auto val="1"/>
        <c:lblAlgn val="ctr"/>
        <c:lblOffset val="100"/>
        <c:noMultiLvlLbl val="0"/>
      </c:catAx>
      <c:valAx>
        <c:axId val="2538406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538398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5A7A48-1751-3D43-BBDC-46C447768A36}" type="doc">
      <dgm:prSet loTypeId="urn:microsoft.com/office/officeart/2005/8/layout/radial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7FFFD9-8A55-3240-AFF7-E4FD4095F94B}">
      <dgm:prSet phldrT="[Text]"/>
      <dgm:spPr/>
      <dgm:t>
        <a:bodyPr/>
        <a:lstStyle/>
        <a:p>
          <a:r>
            <a:rPr lang="en-US" dirty="0" smtClean="0"/>
            <a:t>People in their Homes</a:t>
          </a:r>
          <a:endParaRPr lang="en-US" dirty="0"/>
        </a:p>
      </dgm:t>
    </dgm:pt>
    <dgm:pt modelId="{4EF16F40-130E-8147-BDF1-FDEB1D95221E}" type="parTrans" cxnId="{1334F7E3-6C68-534D-95D3-F02FB71C4D9E}">
      <dgm:prSet/>
      <dgm:spPr/>
      <dgm:t>
        <a:bodyPr/>
        <a:lstStyle/>
        <a:p>
          <a:endParaRPr lang="en-US"/>
        </a:p>
      </dgm:t>
    </dgm:pt>
    <dgm:pt modelId="{7C6A6875-A9F5-CE4E-9AD3-6603D193AC29}" type="sibTrans" cxnId="{1334F7E3-6C68-534D-95D3-F02FB71C4D9E}">
      <dgm:prSet/>
      <dgm:spPr/>
      <dgm:t>
        <a:bodyPr/>
        <a:lstStyle/>
        <a:p>
          <a:endParaRPr lang="en-US"/>
        </a:p>
      </dgm:t>
    </dgm:pt>
    <dgm:pt modelId="{18D412D5-0775-A243-A6DD-924AEE8BD9BB}">
      <dgm:prSet phldrT="[Text]" custT="1"/>
      <dgm:spPr/>
      <dgm:t>
        <a:bodyPr/>
        <a:lstStyle/>
        <a:p>
          <a:r>
            <a:rPr lang="en-US" sz="2000" dirty="0" smtClean="0"/>
            <a:t>Trained Volunteers</a:t>
          </a:r>
          <a:endParaRPr lang="en-US" sz="2000" dirty="0"/>
        </a:p>
      </dgm:t>
    </dgm:pt>
    <dgm:pt modelId="{DDF15821-66C8-C449-AD93-85CCB64FC9F1}" type="parTrans" cxnId="{15F35040-A1CD-5D40-9789-5589C732032F}">
      <dgm:prSet/>
      <dgm:spPr/>
      <dgm:t>
        <a:bodyPr/>
        <a:lstStyle/>
        <a:p>
          <a:endParaRPr lang="en-US"/>
        </a:p>
      </dgm:t>
    </dgm:pt>
    <dgm:pt modelId="{E347D69D-981A-C943-BB42-FC45E7E25775}" type="sibTrans" cxnId="{15F35040-A1CD-5D40-9789-5589C732032F}">
      <dgm:prSet/>
      <dgm:spPr/>
      <dgm:t>
        <a:bodyPr/>
        <a:lstStyle/>
        <a:p>
          <a:endParaRPr lang="en-US"/>
        </a:p>
      </dgm:t>
    </dgm:pt>
    <dgm:pt modelId="{4FF4EF0E-55A2-0F41-8305-33D03557F1C2}">
      <dgm:prSet phldrT="[Text]" custT="1"/>
      <dgm:spPr/>
      <dgm:t>
        <a:bodyPr/>
        <a:lstStyle/>
        <a:p>
          <a:r>
            <a:rPr lang="en-US" sz="1900" dirty="0" smtClean="0"/>
            <a:t>Information Technology</a:t>
          </a:r>
          <a:endParaRPr lang="en-US" sz="1900" dirty="0"/>
        </a:p>
      </dgm:t>
    </dgm:pt>
    <dgm:pt modelId="{D8B85FFE-1337-7A42-8505-66EAC9C4337D}" type="parTrans" cxnId="{1B8A959B-A75F-434F-8A0A-707FE90A7F45}">
      <dgm:prSet/>
      <dgm:spPr/>
      <dgm:t>
        <a:bodyPr/>
        <a:lstStyle/>
        <a:p>
          <a:endParaRPr lang="en-US"/>
        </a:p>
      </dgm:t>
    </dgm:pt>
    <dgm:pt modelId="{4D64105E-F3D6-C241-8AD5-A4CE1389C7EC}" type="sibTrans" cxnId="{1B8A959B-A75F-434F-8A0A-707FE90A7F45}">
      <dgm:prSet/>
      <dgm:spPr/>
      <dgm:t>
        <a:bodyPr/>
        <a:lstStyle/>
        <a:p>
          <a:endParaRPr lang="en-US"/>
        </a:p>
      </dgm:t>
    </dgm:pt>
    <dgm:pt modelId="{233FFCAE-00DA-9E4F-B47F-2F738364494B}">
      <dgm:prSet phldrT="[Text]" custT="1"/>
      <dgm:spPr/>
      <dgm:t>
        <a:bodyPr/>
        <a:lstStyle/>
        <a:p>
          <a:r>
            <a:rPr lang="en-US" sz="2000" dirty="0" smtClean="0"/>
            <a:t>Community Engagement</a:t>
          </a:r>
          <a:endParaRPr lang="en-US" sz="2000" dirty="0"/>
        </a:p>
      </dgm:t>
    </dgm:pt>
    <dgm:pt modelId="{7EC32C8E-F004-BD41-A548-D319A3E08980}" type="parTrans" cxnId="{5FA4BD4A-FDB3-FD4E-82A9-E0F1757860A0}">
      <dgm:prSet/>
      <dgm:spPr/>
      <dgm:t>
        <a:bodyPr/>
        <a:lstStyle/>
        <a:p>
          <a:endParaRPr lang="en-US"/>
        </a:p>
      </dgm:t>
    </dgm:pt>
    <dgm:pt modelId="{500E3FA4-D122-934B-B076-71E66DEF7F25}" type="sibTrans" cxnId="{5FA4BD4A-FDB3-FD4E-82A9-E0F1757860A0}">
      <dgm:prSet/>
      <dgm:spPr/>
      <dgm:t>
        <a:bodyPr/>
        <a:lstStyle/>
        <a:p>
          <a:endParaRPr lang="en-US"/>
        </a:p>
      </dgm:t>
    </dgm:pt>
    <dgm:pt modelId="{F81FF20F-27CE-714C-8BEE-58BF43454D6A}">
      <dgm:prSet phldrT="[Text]" custT="1"/>
      <dgm:spPr/>
      <dgm:t>
        <a:bodyPr/>
        <a:lstStyle/>
        <a:p>
          <a:r>
            <a:rPr lang="en-US" sz="1600" dirty="0" smtClean="0"/>
            <a:t>Inter-professional Teams/System Navigation </a:t>
          </a:r>
          <a:endParaRPr lang="en-US" sz="1600" dirty="0"/>
        </a:p>
      </dgm:t>
    </dgm:pt>
    <dgm:pt modelId="{062E52A7-D2A6-B241-A364-6375E702C2BA}" type="parTrans" cxnId="{91225B65-4D70-7A4A-B234-E6BFC8085B41}">
      <dgm:prSet/>
      <dgm:spPr/>
      <dgm:t>
        <a:bodyPr/>
        <a:lstStyle/>
        <a:p>
          <a:endParaRPr lang="en-US"/>
        </a:p>
      </dgm:t>
    </dgm:pt>
    <dgm:pt modelId="{7D0816D1-D81D-D942-9535-8011CD3D7F30}" type="sibTrans" cxnId="{91225B65-4D70-7A4A-B234-E6BFC8085B41}">
      <dgm:prSet/>
      <dgm:spPr/>
      <dgm:t>
        <a:bodyPr/>
        <a:lstStyle/>
        <a:p>
          <a:endParaRPr lang="en-US"/>
        </a:p>
      </dgm:t>
    </dgm:pt>
    <dgm:pt modelId="{0BE4BA8E-3E2C-7348-9C70-DBB4938FE164}" type="pres">
      <dgm:prSet presAssocID="{8C5A7A48-1751-3D43-BBDC-46C447768A36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ABD7ADE-5D3C-074F-BA0B-9D7266C1FAFD}" type="pres">
      <dgm:prSet presAssocID="{8C7FFFD9-8A55-3240-AFF7-E4FD4095F94B}" presName="centerShape" presStyleLbl="node0" presStyleIdx="0" presStyleCnt="1"/>
      <dgm:spPr/>
      <dgm:t>
        <a:bodyPr/>
        <a:lstStyle/>
        <a:p>
          <a:endParaRPr lang="en-US"/>
        </a:p>
      </dgm:t>
    </dgm:pt>
    <dgm:pt modelId="{FAB34B14-7917-A344-BBD7-162C797CEB65}" type="pres">
      <dgm:prSet presAssocID="{18D412D5-0775-A243-A6DD-924AEE8BD9BB}" presName="node" presStyleLbl="node1" presStyleIdx="0" presStyleCnt="4" custScaleX="155703" custScaleY="1364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98C92F-6209-7844-82ED-12136966CAFB}" type="pres">
      <dgm:prSet presAssocID="{18D412D5-0775-A243-A6DD-924AEE8BD9BB}" presName="dummy" presStyleCnt="0"/>
      <dgm:spPr/>
    </dgm:pt>
    <dgm:pt modelId="{572B2565-DE71-D04D-AED9-53223A95BBD7}" type="pres">
      <dgm:prSet presAssocID="{E347D69D-981A-C943-BB42-FC45E7E25775}" presName="sibTrans" presStyleLbl="sibTrans2D1" presStyleIdx="0" presStyleCnt="4"/>
      <dgm:spPr/>
      <dgm:t>
        <a:bodyPr/>
        <a:lstStyle/>
        <a:p>
          <a:endParaRPr lang="en-US"/>
        </a:p>
      </dgm:t>
    </dgm:pt>
    <dgm:pt modelId="{C7C93567-6856-7C42-B18C-C04EBD9BBA54}" type="pres">
      <dgm:prSet presAssocID="{4FF4EF0E-55A2-0F41-8305-33D03557F1C2}" presName="node" presStyleLbl="node1" presStyleIdx="1" presStyleCnt="4" custScaleX="151279" custScaleY="1364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081BF5-31FF-B64C-AE19-F7D39E9FEFF2}" type="pres">
      <dgm:prSet presAssocID="{4FF4EF0E-55A2-0F41-8305-33D03557F1C2}" presName="dummy" presStyleCnt="0"/>
      <dgm:spPr/>
    </dgm:pt>
    <dgm:pt modelId="{28D9F265-C74C-8648-9393-674B898D3014}" type="pres">
      <dgm:prSet presAssocID="{4D64105E-F3D6-C241-8AD5-A4CE1389C7EC}" presName="sibTrans" presStyleLbl="sibTrans2D1" presStyleIdx="1" presStyleCnt="4"/>
      <dgm:spPr/>
      <dgm:t>
        <a:bodyPr/>
        <a:lstStyle/>
        <a:p>
          <a:endParaRPr lang="en-US"/>
        </a:p>
      </dgm:t>
    </dgm:pt>
    <dgm:pt modelId="{02869C69-4D5D-A947-8E8E-973EC76AF768}" type="pres">
      <dgm:prSet presAssocID="{233FFCAE-00DA-9E4F-B47F-2F738364494B}" presName="node" presStyleLbl="node1" presStyleIdx="2" presStyleCnt="4" custScaleX="166791" custScaleY="1364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39E5B6-0AF8-264F-8C46-4CBC1ED224C5}" type="pres">
      <dgm:prSet presAssocID="{233FFCAE-00DA-9E4F-B47F-2F738364494B}" presName="dummy" presStyleCnt="0"/>
      <dgm:spPr/>
    </dgm:pt>
    <dgm:pt modelId="{0D60C681-1E58-6249-892E-AB8891BAFDFF}" type="pres">
      <dgm:prSet presAssocID="{500E3FA4-D122-934B-B076-71E66DEF7F25}" presName="sibTrans" presStyleLbl="sibTrans2D1" presStyleIdx="2" presStyleCnt="4"/>
      <dgm:spPr/>
      <dgm:t>
        <a:bodyPr/>
        <a:lstStyle/>
        <a:p>
          <a:endParaRPr lang="en-US"/>
        </a:p>
      </dgm:t>
    </dgm:pt>
    <dgm:pt modelId="{D1D961DE-F93E-9F46-AC96-1647CF86B660}" type="pres">
      <dgm:prSet presAssocID="{F81FF20F-27CE-714C-8BEE-58BF43454D6A}" presName="node" presStyleLbl="node1" presStyleIdx="3" presStyleCnt="4" custScaleX="151789" custScaleY="1364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E21457-D414-1A44-B9A9-1E22B2760C0E}" type="pres">
      <dgm:prSet presAssocID="{F81FF20F-27CE-714C-8BEE-58BF43454D6A}" presName="dummy" presStyleCnt="0"/>
      <dgm:spPr/>
    </dgm:pt>
    <dgm:pt modelId="{C94F2030-1EFD-B447-9C39-03B6A4E3B28D}" type="pres">
      <dgm:prSet presAssocID="{7D0816D1-D81D-D942-9535-8011CD3D7F30}" presName="sibTrans" presStyleLbl="sibTrans2D1" presStyleIdx="3" presStyleCnt="4" custLinFactNeighborX="114" custLinFactNeighborY="-135"/>
      <dgm:spPr/>
      <dgm:t>
        <a:bodyPr/>
        <a:lstStyle/>
        <a:p>
          <a:endParaRPr lang="en-US"/>
        </a:p>
      </dgm:t>
    </dgm:pt>
  </dgm:ptLst>
  <dgm:cxnLst>
    <dgm:cxn modelId="{7976A8BC-8AED-3D4A-A56A-30FF4DAB3394}" type="presOf" srcId="{8C5A7A48-1751-3D43-BBDC-46C447768A36}" destId="{0BE4BA8E-3E2C-7348-9C70-DBB4938FE164}" srcOrd="0" destOrd="0" presId="urn:microsoft.com/office/officeart/2005/8/layout/radial6"/>
    <dgm:cxn modelId="{49C3A92E-3354-2E43-ADB4-3B59782F2509}" type="presOf" srcId="{500E3FA4-D122-934B-B076-71E66DEF7F25}" destId="{0D60C681-1E58-6249-892E-AB8891BAFDFF}" srcOrd="0" destOrd="0" presId="urn:microsoft.com/office/officeart/2005/8/layout/radial6"/>
    <dgm:cxn modelId="{1B8A959B-A75F-434F-8A0A-707FE90A7F45}" srcId="{8C7FFFD9-8A55-3240-AFF7-E4FD4095F94B}" destId="{4FF4EF0E-55A2-0F41-8305-33D03557F1C2}" srcOrd="1" destOrd="0" parTransId="{D8B85FFE-1337-7A42-8505-66EAC9C4337D}" sibTransId="{4D64105E-F3D6-C241-8AD5-A4CE1389C7EC}"/>
    <dgm:cxn modelId="{15F35040-A1CD-5D40-9789-5589C732032F}" srcId="{8C7FFFD9-8A55-3240-AFF7-E4FD4095F94B}" destId="{18D412D5-0775-A243-A6DD-924AEE8BD9BB}" srcOrd="0" destOrd="0" parTransId="{DDF15821-66C8-C449-AD93-85CCB64FC9F1}" sibTransId="{E347D69D-981A-C943-BB42-FC45E7E25775}"/>
    <dgm:cxn modelId="{5FA4BD4A-FDB3-FD4E-82A9-E0F1757860A0}" srcId="{8C7FFFD9-8A55-3240-AFF7-E4FD4095F94B}" destId="{233FFCAE-00DA-9E4F-B47F-2F738364494B}" srcOrd="2" destOrd="0" parTransId="{7EC32C8E-F004-BD41-A548-D319A3E08980}" sibTransId="{500E3FA4-D122-934B-B076-71E66DEF7F25}"/>
    <dgm:cxn modelId="{93CFFF08-333F-4248-AF1B-C11E7F17AF9F}" type="presOf" srcId="{4D64105E-F3D6-C241-8AD5-A4CE1389C7EC}" destId="{28D9F265-C74C-8648-9393-674B898D3014}" srcOrd="0" destOrd="0" presId="urn:microsoft.com/office/officeart/2005/8/layout/radial6"/>
    <dgm:cxn modelId="{79D4FCF0-2601-1B41-BA11-B09168B142C4}" type="presOf" srcId="{7D0816D1-D81D-D942-9535-8011CD3D7F30}" destId="{C94F2030-1EFD-B447-9C39-03B6A4E3B28D}" srcOrd="0" destOrd="0" presId="urn:microsoft.com/office/officeart/2005/8/layout/radial6"/>
    <dgm:cxn modelId="{651A59A0-404A-7746-90F9-E50E8ADA1F2A}" type="presOf" srcId="{F81FF20F-27CE-714C-8BEE-58BF43454D6A}" destId="{D1D961DE-F93E-9F46-AC96-1647CF86B660}" srcOrd="0" destOrd="0" presId="urn:microsoft.com/office/officeart/2005/8/layout/radial6"/>
    <dgm:cxn modelId="{1334F7E3-6C68-534D-95D3-F02FB71C4D9E}" srcId="{8C5A7A48-1751-3D43-BBDC-46C447768A36}" destId="{8C7FFFD9-8A55-3240-AFF7-E4FD4095F94B}" srcOrd="0" destOrd="0" parTransId="{4EF16F40-130E-8147-BDF1-FDEB1D95221E}" sibTransId="{7C6A6875-A9F5-CE4E-9AD3-6603D193AC29}"/>
    <dgm:cxn modelId="{305074DB-933A-3345-BC1D-FB5ACFC3685A}" type="presOf" srcId="{E347D69D-981A-C943-BB42-FC45E7E25775}" destId="{572B2565-DE71-D04D-AED9-53223A95BBD7}" srcOrd="0" destOrd="0" presId="urn:microsoft.com/office/officeart/2005/8/layout/radial6"/>
    <dgm:cxn modelId="{DAC49EB0-BE50-6C47-9FDF-8BD247205E09}" type="presOf" srcId="{4FF4EF0E-55A2-0F41-8305-33D03557F1C2}" destId="{C7C93567-6856-7C42-B18C-C04EBD9BBA54}" srcOrd="0" destOrd="0" presId="urn:microsoft.com/office/officeart/2005/8/layout/radial6"/>
    <dgm:cxn modelId="{1B1FCC78-2978-AB45-9E86-E252CC927EB0}" type="presOf" srcId="{233FFCAE-00DA-9E4F-B47F-2F738364494B}" destId="{02869C69-4D5D-A947-8E8E-973EC76AF768}" srcOrd="0" destOrd="0" presId="urn:microsoft.com/office/officeart/2005/8/layout/radial6"/>
    <dgm:cxn modelId="{BF9728CE-1693-2D4F-A3AC-20AA62D3B264}" type="presOf" srcId="{18D412D5-0775-A243-A6DD-924AEE8BD9BB}" destId="{FAB34B14-7917-A344-BBD7-162C797CEB65}" srcOrd="0" destOrd="0" presId="urn:microsoft.com/office/officeart/2005/8/layout/radial6"/>
    <dgm:cxn modelId="{6D90C9D8-790B-4249-9C65-F7DA6312110C}" type="presOf" srcId="{8C7FFFD9-8A55-3240-AFF7-E4FD4095F94B}" destId="{8ABD7ADE-5D3C-074F-BA0B-9D7266C1FAFD}" srcOrd="0" destOrd="0" presId="urn:microsoft.com/office/officeart/2005/8/layout/radial6"/>
    <dgm:cxn modelId="{91225B65-4D70-7A4A-B234-E6BFC8085B41}" srcId="{8C7FFFD9-8A55-3240-AFF7-E4FD4095F94B}" destId="{F81FF20F-27CE-714C-8BEE-58BF43454D6A}" srcOrd="3" destOrd="0" parTransId="{062E52A7-D2A6-B241-A364-6375E702C2BA}" sibTransId="{7D0816D1-D81D-D942-9535-8011CD3D7F30}"/>
    <dgm:cxn modelId="{C9C42AA4-3FC4-624C-AD94-0C061D5586F5}" type="presParOf" srcId="{0BE4BA8E-3E2C-7348-9C70-DBB4938FE164}" destId="{8ABD7ADE-5D3C-074F-BA0B-9D7266C1FAFD}" srcOrd="0" destOrd="0" presId="urn:microsoft.com/office/officeart/2005/8/layout/radial6"/>
    <dgm:cxn modelId="{40315BEA-0179-B54A-BBA5-3E7B838EA6D5}" type="presParOf" srcId="{0BE4BA8E-3E2C-7348-9C70-DBB4938FE164}" destId="{FAB34B14-7917-A344-BBD7-162C797CEB65}" srcOrd="1" destOrd="0" presId="urn:microsoft.com/office/officeart/2005/8/layout/radial6"/>
    <dgm:cxn modelId="{6F3978DF-8AEF-5E46-89C6-15D18FB66D60}" type="presParOf" srcId="{0BE4BA8E-3E2C-7348-9C70-DBB4938FE164}" destId="{D098C92F-6209-7844-82ED-12136966CAFB}" srcOrd="2" destOrd="0" presId="urn:microsoft.com/office/officeart/2005/8/layout/radial6"/>
    <dgm:cxn modelId="{5246EDB6-1B7A-2D43-AC93-945642045F7C}" type="presParOf" srcId="{0BE4BA8E-3E2C-7348-9C70-DBB4938FE164}" destId="{572B2565-DE71-D04D-AED9-53223A95BBD7}" srcOrd="3" destOrd="0" presId="urn:microsoft.com/office/officeart/2005/8/layout/radial6"/>
    <dgm:cxn modelId="{03F4FC90-8BDC-014F-B22B-2A2F327F33BF}" type="presParOf" srcId="{0BE4BA8E-3E2C-7348-9C70-DBB4938FE164}" destId="{C7C93567-6856-7C42-B18C-C04EBD9BBA54}" srcOrd="4" destOrd="0" presId="urn:microsoft.com/office/officeart/2005/8/layout/radial6"/>
    <dgm:cxn modelId="{362288D0-64DA-CF42-A654-9A38704DF8DA}" type="presParOf" srcId="{0BE4BA8E-3E2C-7348-9C70-DBB4938FE164}" destId="{B2081BF5-31FF-B64C-AE19-F7D39E9FEFF2}" srcOrd="5" destOrd="0" presId="urn:microsoft.com/office/officeart/2005/8/layout/radial6"/>
    <dgm:cxn modelId="{2D6979F8-D6D1-D640-9523-02587A0F4DB3}" type="presParOf" srcId="{0BE4BA8E-3E2C-7348-9C70-DBB4938FE164}" destId="{28D9F265-C74C-8648-9393-674B898D3014}" srcOrd="6" destOrd="0" presId="urn:microsoft.com/office/officeart/2005/8/layout/radial6"/>
    <dgm:cxn modelId="{43CFFCB2-37ED-7343-8675-BA7E31795D80}" type="presParOf" srcId="{0BE4BA8E-3E2C-7348-9C70-DBB4938FE164}" destId="{02869C69-4D5D-A947-8E8E-973EC76AF768}" srcOrd="7" destOrd="0" presId="urn:microsoft.com/office/officeart/2005/8/layout/radial6"/>
    <dgm:cxn modelId="{D026D830-9B54-3442-AEA1-3A79C50A4285}" type="presParOf" srcId="{0BE4BA8E-3E2C-7348-9C70-DBB4938FE164}" destId="{F139E5B6-0AF8-264F-8C46-4CBC1ED224C5}" srcOrd="8" destOrd="0" presId="urn:microsoft.com/office/officeart/2005/8/layout/radial6"/>
    <dgm:cxn modelId="{A3D0EB99-8880-664A-9F95-D6442DF58822}" type="presParOf" srcId="{0BE4BA8E-3E2C-7348-9C70-DBB4938FE164}" destId="{0D60C681-1E58-6249-892E-AB8891BAFDFF}" srcOrd="9" destOrd="0" presId="urn:microsoft.com/office/officeart/2005/8/layout/radial6"/>
    <dgm:cxn modelId="{2A13ADE9-DC51-E148-860A-1C46DCC47B89}" type="presParOf" srcId="{0BE4BA8E-3E2C-7348-9C70-DBB4938FE164}" destId="{D1D961DE-F93E-9F46-AC96-1647CF86B660}" srcOrd="10" destOrd="0" presId="urn:microsoft.com/office/officeart/2005/8/layout/radial6"/>
    <dgm:cxn modelId="{03A914F1-270F-E646-93DC-DEC6641FFAC5}" type="presParOf" srcId="{0BE4BA8E-3E2C-7348-9C70-DBB4938FE164}" destId="{F0E21457-D414-1A44-B9A9-1E22B2760C0E}" srcOrd="11" destOrd="0" presId="urn:microsoft.com/office/officeart/2005/8/layout/radial6"/>
    <dgm:cxn modelId="{6F58F877-C5DB-634A-A125-73925FC0F7CD}" type="presParOf" srcId="{0BE4BA8E-3E2C-7348-9C70-DBB4938FE164}" destId="{C94F2030-1EFD-B447-9C39-03B6A4E3B28D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F145F5-14AA-42C4-B9BE-2912E0D7FBBD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D43D3B66-5CD0-40FA-9ABC-75BE8534765F}">
      <dgm:prSet phldrT="[Text]" custT="1"/>
      <dgm:spPr/>
      <dgm:t>
        <a:bodyPr/>
        <a:lstStyle/>
        <a:p>
          <a:r>
            <a:rPr lang="en-US" sz="1600" dirty="0" smtClean="0"/>
            <a:t>volunteer</a:t>
          </a:r>
          <a:endParaRPr lang="en-CA" sz="1600" dirty="0"/>
        </a:p>
      </dgm:t>
    </dgm:pt>
    <dgm:pt modelId="{FFA80AA2-B1AC-4DB2-AF5D-2A8B05C08F6D}" type="parTrans" cxnId="{44D593CE-768C-4303-92AD-BEC3C9493561}">
      <dgm:prSet/>
      <dgm:spPr/>
      <dgm:t>
        <a:bodyPr/>
        <a:lstStyle/>
        <a:p>
          <a:endParaRPr lang="en-CA"/>
        </a:p>
      </dgm:t>
    </dgm:pt>
    <dgm:pt modelId="{6DDFE270-EC37-4805-9A85-4D15D0DDD001}" type="sibTrans" cxnId="{44D593CE-768C-4303-92AD-BEC3C9493561}">
      <dgm:prSet/>
      <dgm:spPr/>
      <dgm:t>
        <a:bodyPr/>
        <a:lstStyle/>
        <a:p>
          <a:endParaRPr lang="en-CA"/>
        </a:p>
      </dgm:t>
    </dgm:pt>
    <dgm:pt modelId="{3DCD8041-8B35-4216-B24A-B2CEDA6D400E}">
      <dgm:prSet phldrT="[Text]" custT="1"/>
      <dgm:spPr/>
      <dgm:t>
        <a:bodyPr/>
        <a:lstStyle/>
        <a:p>
          <a:r>
            <a:rPr lang="en-CA" sz="2000" dirty="0" smtClean="0"/>
            <a:t>patient</a:t>
          </a:r>
          <a:endParaRPr lang="en-CA" sz="2000" dirty="0"/>
        </a:p>
      </dgm:t>
    </dgm:pt>
    <dgm:pt modelId="{742F784E-DDB7-43DA-B99C-637A3EFB8362}" type="parTrans" cxnId="{0B444E54-CCD4-405E-B5F9-3F79E5297A9F}">
      <dgm:prSet/>
      <dgm:spPr/>
      <dgm:t>
        <a:bodyPr/>
        <a:lstStyle/>
        <a:p>
          <a:endParaRPr lang="en-CA"/>
        </a:p>
      </dgm:t>
    </dgm:pt>
    <dgm:pt modelId="{5DBBC1A2-897D-49A3-9EFA-30C624E51D97}" type="sibTrans" cxnId="{0B444E54-CCD4-405E-B5F9-3F79E5297A9F}">
      <dgm:prSet/>
      <dgm:spPr/>
      <dgm:t>
        <a:bodyPr/>
        <a:lstStyle/>
        <a:p>
          <a:endParaRPr lang="en-CA"/>
        </a:p>
      </dgm:t>
    </dgm:pt>
    <dgm:pt modelId="{6184E44D-2630-4422-9856-37D85950D502}">
      <dgm:prSet phldrT="[Text]" custT="1"/>
      <dgm:spPr/>
      <dgm:t>
        <a:bodyPr/>
        <a:lstStyle/>
        <a:p>
          <a:r>
            <a:rPr lang="en-CA" sz="1800" dirty="0" err="1" smtClean="0"/>
            <a:t>Interprofessional</a:t>
          </a:r>
          <a:r>
            <a:rPr lang="en-CA" sz="800" dirty="0" smtClean="0"/>
            <a:t> </a:t>
          </a:r>
          <a:r>
            <a:rPr lang="en-CA" sz="1600" dirty="0" smtClean="0"/>
            <a:t>team</a:t>
          </a:r>
          <a:endParaRPr lang="en-CA" sz="1600" dirty="0"/>
        </a:p>
      </dgm:t>
    </dgm:pt>
    <dgm:pt modelId="{98D99F4D-C3AA-4901-8E46-1043E7E78728}" type="parTrans" cxnId="{9799FF44-BBB9-4179-ADB8-855539A8D723}">
      <dgm:prSet/>
      <dgm:spPr/>
      <dgm:t>
        <a:bodyPr/>
        <a:lstStyle/>
        <a:p>
          <a:endParaRPr lang="en-CA"/>
        </a:p>
      </dgm:t>
    </dgm:pt>
    <dgm:pt modelId="{F58CF456-5709-40AA-A71F-1BE034A38B8A}" type="sibTrans" cxnId="{9799FF44-BBB9-4179-ADB8-855539A8D723}">
      <dgm:prSet/>
      <dgm:spPr/>
      <dgm:t>
        <a:bodyPr/>
        <a:lstStyle/>
        <a:p>
          <a:endParaRPr lang="en-CA"/>
        </a:p>
      </dgm:t>
    </dgm:pt>
    <dgm:pt modelId="{8AE5F30D-7F5D-4DCD-B947-213FC1C7F268}">
      <dgm:prSet phldrT="[Text]" custT="1"/>
      <dgm:spPr/>
      <dgm:t>
        <a:bodyPr/>
        <a:lstStyle/>
        <a:p>
          <a:r>
            <a:rPr lang="en-CA" sz="1100" dirty="0" smtClean="0"/>
            <a:t>Community </a:t>
          </a:r>
          <a:r>
            <a:rPr lang="en-CA" sz="1800" dirty="0" smtClean="0"/>
            <a:t>organizations</a:t>
          </a:r>
          <a:endParaRPr lang="en-CA" sz="1800" dirty="0"/>
        </a:p>
      </dgm:t>
    </dgm:pt>
    <dgm:pt modelId="{FD255085-BAD1-436C-BD1C-DCA01C0FA9ED}" type="parTrans" cxnId="{EC977C5D-FF18-4C20-8292-D9585909BB66}">
      <dgm:prSet/>
      <dgm:spPr/>
      <dgm:t>
        <a:bodyPr/>
        <a:lstStyle/>
        <a:p>
          <a:endParaRPr lang="en-CA"/>
        </a:p>
      </dgm:t>
    </dgm:pt>
    <dgm:pt modelId="{686FC5B7-93A0-4C18-8245-652047831BAA}" type="sibTrans" cxnId="{EC977C5D-FF18-4C20-8292-D9585909BB66}">
      <dgm:prSet/>
      <dgm:spPr/>
      <dgm:t>
        <a:bodyPr/>
        <a:lstStyle/>
        <a:p>
          <a:endParaRPr lang="en-CA"/>
        </a:p>
      </dgm:t>
    </dgm:pt>
    <dgm:pt modelId="{8EAD610A-A8DD-4398-8E1B-C26875DAA5FC}">
      <dgm:prSet phldrT="[Text]" custT="1"/>
      <dgm:spPr/>
      <dgm:t>
        <a:bodyPr/>
        <a:lstStyle/>
        <a:p>
          <a:r>
            <a:rPr lang="en-CA" sz="1600" dirty="0" smtClean="0"/>
            <a:t>Research team</a:t>
          </a:r>
          <a:endParaRPr lang="en-CA" sz="1600" dirty="0"/>
        </a:p>
      </dgm:t>
    </dgm:pt>
    <dgm:pt modelId="{8784F56D-A5E0-4A86-8892-21AD104B4662}" type="parTrans" cxnId="{E796E04B-1351-4A8E-9FCB-8C130165514E}">
      <dgm:prSet/>
      <dgm:spPr/>
      <dgm:t>
        <a:bodyPr/>
        <a:lstStyle/>
        <a:p>
          <a:endParaRPr lang="en-CA"/>
        </a:p>
      </dgm:t>
    </dgm:pt>
    <dgm:pt modelId="{CB71C035-C767-4DD1-BA66-5AAA73078308}" type="sibTrans" cxnId="{E796E04B-1351-4A8E-9FCB-8C130165514E}">
      <dgm:prSet/>
      <dgm:spPr/>
      <dgm:t>
        <a:bodyPr/>
        <a:lstStyle/>
        <a:p>
          <a:endParaRPr lang="en-CA"/>
        </a:p>
      </dgm:t>
    </dgm:pt>
    <dgm:pt modelId="{3DE2C7E0-18BB-4AB4-B5C1-9012B4BE3D25}" type="pres">
      <dgm:prSet presAssocID="{16F145F5-14AA-42C4-B9BE-2912E0D7FBBD}" presName="compositeShape" presStyleCnt="0">
        <dgm:presLayoutVars>
          <dgm:chMax val="7"/>
          <dgm:dir/>
          <dgm:resizeHandles val="exact"/>
        </dgm:presLayoutVars>
      </dgm:prSet>
      <dgm:spPr/>
    </dgm:pt>
    <dgm:pt modelId="{7A51A5CD-1B23-484F-8786-184C05372FEA}" type="pres">
      <dgm:prSet presAssocID="{16F145F5-14AA-42C4-B9BE-2912E0D7FBBD}" presName="wedge1" presStyleLbl="node1" presStyleIdx="0" presStyleCnt="5"/>
      <dgm:spPr/>
      <dgm:t>
        <a:bodyPr/>
        <a:lstStyle/>
        <a:p>
          <a:endParaRPr lang="en-CA"/>
        </a:p>
      </dgm:t>
    </dgm:pt>
    <dgm:pt modelId="{EA543B9E-837C-4296-B54C-3DC964069132}" type="pres">
      <dgm:prSet presAssocID="{16F145F5-14AA-42C4-B9BE-2912E0D7FBBD}" presName="dummy1a" presStyleCnt="0"/>
      <dgm:spPr/>
    </dgm:pt>
    <dgm:pt modelId="{C39851CD-03D1-4229-B379-18C9B55ABDBF}" type="pres">
      <dgm:prSet presAssocID="{16F145F5-14AA-42C4-B9BE-2912E0D7FBBD}" presName="dummy1b" presStyleCnt="0"/>
      <dgm:spPr/>
    </dgm:pt>
    <dgm:pt modelId="{A820A7A4-C2E9-4F8F-9770-9A6AB987EA74}" type="pres">
      <dgm:prSet presAssocID="{16F145F5-14AA-42C4-B9BE-2912E0D7FBBD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92AB037C-7258-481C-AB50-D94FDCB54D16}" type="pres">
      <dgm:prSet presAssocID="{16F145F5-14AA-42C4-B9BE-2912E0D7FBBD}" presName="wedge2" presStyleLbl="node1" presStyleIdx="1" presStyleCnt="5"/>
      <dgm:spPr/>
      <dgm:t>
        <a:bodyPr/>
        <a:lstStyle/>
        <a:p>
          <a:endParaRPr lang="en-CA"/>
        </a:p>
      </dgm:t>
    </dgm:pt>
    <dgm:pt modelId="{52AE6FDE-7C6A-4C93-917E-26FDCAA911C7}" type="pres">
      <dgm:prSet presAssocID="{16F145F5-14AA-42C4-B9BE-2912E0D7FBBD}" presName="dummy2a" presStyleCnt="0"/>
      <dgm:spPr/>
    </dgm:pt>
    <dgm:pt modelId="{79BDF689-3C86-4C6C-ACC4-732E4B4E540C}" type="pres">
      <dgm:prSet presAssocID="{16F145F5-14AA-42C4-B9BE-2912E0D7FBBD}" presName="dummy2b" presStyleCnt="0"/>
      <dgm:spPr/>
    </dgm:pt>
    <dgm:pt modelId="{D105AE9F-E7D8-4D46-90B8-5EF1369A74D0}" type="pres">
      <dgm:prSet presAssocID="{16F145F5-14AA-42C4-B9BE-2912E0D7FBBD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EBA03635-88CC-433F-83C9-92BEE8775432}" type="pres">
      <dgm:prSet presAssocID="{16F145F5-14AA-42C4-B9BE-2912E0D7FBBD}" presName="wedge3" presStyleLbl="node1" presStyleIdx="2" presStyleCnt="5"/>
      <dgm:spPr/>
      <dgm:t>
        <a:bodyPr/>
        <a:lstStyle/>
        <a:p>
          <a:endParaRPr lang="en-CA"/>
        </a:p>
      </dgm:t>
    </dgm:pt>
    <dgm:pt modelId="{2A7E9FA9-648C-4167-8FDA-DCEBD445D6F0}" type="pres">
      <dgm:prSet presAssocID="{16F145F5-14AA-42C4-B9BE-2912E0D7FBBD}" presName="dummy3a" presStyleCnt="0"/>
      <dgm:spPr/>
    </dgm:pt>
    <dgm:pt modelId="{C888214A-317C-48AA-AE5E-5191CDFD99B2}" type="pres">
      <dgm:prSet presAssocID="{16F145F5-14AA-42C4-B9BE-2912E0D7FBBD}" presName="dummy3b" presStyleCnt="0"/>
      <dgm:spPr/>
    </dgm:pt>
    <dgm:pt modelId="{5D5E0360-BFD4-470F-91E7-2360246BE4CA}" type="pres">
      <dgm:prSet presAssocID="{16F145F5-14AA-42C4-B9BE-2912E0D7FBBD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B5A8B98A-58E9-4783-B0A1-39DA7B1EC773}" type="pres">
      <dgm:prSet presAssocID="{16F145F5-14AA-42C4-B9BE-2912E0D7FBBD}" presName="wedge4" presStyleLbl="node1" presStyleIdx="3" presStyleCnt="5"/>
      <dgm:spPr/>
      <dgm:t>
        <a:bodyPr/>
        <a:lstStyle/>
        <a:p>
          <a:endParaRPr lang="en-CA"/>
        </a:p>
      </dgm:t>
    </dgm:pt>
    <dgm:pt modelId="{C670EF75-F1BD-48D8-9717-6CCEB7553E0B}" type="pres">
      <dgm:prSet presAssocID="{16F145F5-14AA-42C4-B9BE-2912E0D7FBBD}" presName="dummy4a" presStyleCnt="0"/>
      <dgm:spPr/>
    </dgm:pt>
    <dgm:pt modelId="{30CC17F8-37C1-4AD4-A8D2-9D873B213FDE}" type="pres">
      <dgm:prSet presAssocID="{16F145F5-14AA-42C4-B9BE-2912E0D7FBBD}" presName="dummy4b" presStyleCnt="0"/>
      <dgm:spPr/>
    </dgm:pt>
    <dgm:pt modelId="{EEA2E635-0132-4710-93A2-43A464A83B7B}" type="pres">
      <dgm:prSet presAssocID="{16F145F5-14AA-42C4-B9BE-2912E0D7FBBD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5619C87F-4047-466E-BE31-63407453A3D0}" type="pres">
      <dgm:prSet presAssocID="{16F145F5-14AA-42C4-B9BE-2912E0D7FBBD}" presName="wedge5" presStyleLbl="node1" presStyleIdx="4" presStyleCnt="5"/>
      <dgm:spPr/>
      <dgm:t>
        <a:bodyPr/>
        <a:lstStyle/>
        <a:p>
          <a:endParaRPr lang="en-CA"/>
        </a:p>
      </dgm:t>
    </dgm:pt>
    <dgm:pt modelId="{7710AD26-1B5B-457A-B50F-19B6DEC0D769}" type="pres">
      <dgm:prSet presAssocID="{16F145F5-14AA-42C4-B9BE-2912E0D7FBBD}" presName="dummy5a" presStyleCnt="0"/>
      <dgm:spPr/>
    </dgm:pt>
    <dgm:pt modelId="{26BB026A-8E9E-497A-A077-C7827CBED293}" type="pres">
      <dgm:prSet presAssocID="{16F145F5-14AA-42C4-B9BE-2912E0D7FBBD}" presName="dummy5b" presStyleCnt="0"/>
      <dgm:spPr/>
    </dgm:pt>
    <dgm:pt modelId="{3F4741CF-8AA5-4A55-B5E6-3F9B2BE8FD4D}" type="pres">
      <dgm:prSet presAssocID="{16F145F5-14AA-42C4-B9BE-2912E0D7FBBD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23D5B679-9AD9-4A0F-B431-FE1ABC2F3731}" type="pres">
      <dgm:prSet presAssocID="{6DDFE270-EC37-4805-9A85-4D15D0DDD001}" presName="arrowWedge1" presStyleLbl="fgSibTrans2D1" presStyleIdx="0" presStyleCnt="5"/>
      <dgm:spPr/>
    </dgm:pt>
    <dgm:pt modelId="{2E5EB65E-62BE-4610-88C5-AB274622EDFE}" type="pres">
      <dgm:prSet presAssocID="{5DBBC1A2-897D-49A3-9EFA-30C624E51D97}" presName="arrowWedge2" presStyleLbl="fgSibTrans2D1" presStyleIdx="1" presStyleCnt="5"/>
      <dgm:spPr/>
    </dgm:pt>
    <dgm:pt modelId="{D4640D84-8218-481D-A512-918D01770DA2}" type="pres">
      <dgm:prSet presAssocID="{F58CF456-5709-40AA-A71F-1BE034A38B8A}" presName="arrowWedge3" presStyleLbl="fgSibTrans2D1" presStyleIdx="2" presStyleCnt="5"/>
      <dgm:spPr/>
    </dgm:pt>
    <dgm:pt modelId="{08C784B9-9AB6-4ABF-8440-744E77EDFC3B}" type="pres">
      <dgm:prSet presAssocID="{686FC5B7-93A0-4C18-8245-652047831BAA}" presName="arrowWedge4" presStyleLbl="fgSibTrans2D1" presStyleIdx="3" presStyleCnt="5"/>
      <dgm:spPr/>
    </dgm:pt>
    <dgm:pt modelId="{3E7F4C58-7EFB-4578-80A4-77806FE46E19}" type="pres">
      <dgm:prSet presAssocID="{CB71C035-C767-4DD1-BA66-5AAA73078308}" presName="arrowWedge5" presStyleLbl="fgSibTrans2D1" presStyleIdx="4" presStyleCnt="5"/>
      <dgm:spPr/>
    </dgm:pt>
  </dgm:ptLst>
  <dgm:cxnLst>
    <dgm:cxn modelId="{A0BE541F-B5DB-4E84-A4C0-97526655CF8A}" type="presOf" srcId="{8EAD610A-A8DD-4398-8E1B-C26875DAA5FC}" destId="{3F4741CF-8AA5-4A55-B5E6-3F9B2BE8FD4D}" srcOrd="1" destOrd="0" presId="urn:microsoft.com/office/officeart/2005/8/layout/cycle8"/>
    <dgm:cxn modelId="{87C6370A-9C37-4C2A-B652-67330AD27DA4}" type="presOf" srcId="{D43D3B66-5CD0-40FA-9ABC-75BE8534765F}" destId="{A820A7A4-C2E9-4F8F-9770-9A6AB987EA74}" srcOrd="1" destOrd="0" presId="urn:microsoft.com/office/officeart/2005/8/layout/cycle8"/>
    <dgm:cxn modelId="{9799FF44-BBB9-4179-ADB8-855539A8D723}" srcId="{16F145F5-14AA-42C4-B9BE-2912E0D7FBBD}" destId="{6184E44D-2630-4422-9856-37D85950D502}" srcOrd="2" destOrd="0" parTransId="{98D99F4D-C3AA-4901-8E46-1043E7E78728}" sibTransId="{F58CF456-5709-40AA-A71F-1BE034A38B8A}"/>
    <dgm:cxn modelId="{0B444E54-CCD4-405E-B5F9-3F79E5297A9F}" srcId="{16F145F5-14AA-42C4-B9BE-2912E0D7FBBD}" destId="{3DCD8041-8B35-4216-B24A-B2CEDA6D400E}" srcOrd="1" destOrd="0" parTransId="{742F784E-DDB7-43DA-B99C-637A3EFB8362}" sibTransId="{5DBBC1A2-897D-49A3-9EFA-30C624E51D97}"/>
    <dgm:cxn modelId="{4158BB19-3C9C-42A6-91E2-6336FB7A9EF6}" type="presOf" srcId="{8AE5F30D-7F5D-4DCD-B947-213FC1C7F268}" destId="{B5A8B98A-58E9-4783-B0A1-39DA7B1EC773}" srcOrd="0" destOrd="0" presId="urn:microsoft.com/office/officeart/2005/8/layout/cycle8"/>
    <dgm:cxn modelId="{8D3E318D-83F9-471C-9308-B8F50C0A0B92}" type="presOf" srcId="{8AE5F30D-7F5D-4DCD-B947-213FC1C7F268}" destId="{EEA2E635-0132-4710-93A2-43A464A83B7B}" srcOrd="1" destOrd="0" presId="urn:microsoft.com/office/officeart/2005/8/layout/cycle8"/>
    <dgm:cxn modelId="{44D593CE-768C-4303-92AD-BEC3C9493561}" srcId="{16F145F5-14AA-42C4-B9BE-2912E0D7FBBD}" destId="{D43D3B66-5CD0-40FA-9ABC-75BE8534765F}" srcOrd="0" destOrd="0" parTransId="{FFA80AA2-B1AC-4DB2-AF5D-2A8B05C08F6D}" sibTransId="{6DDFE270-EC37-4805-9A85-4D15D0DDD001}"/>
    <dgm:cxn modelId="{D83A0836-6822-4C74-8F0D-0DFE7EFB0F59}" type="presOf" srcId="{D43D3B66-5CD0-40FA-9ABC-75BE8534765F}" destId="{7A51A5CD-1B23-484F-8786-184C05372FEA}" srcOrd="0" destOrd="0" presId="urn:microsoft.com/office/officeart/2005/8/layout/cycle8"/>
    <dgm:cxn modelId="{0170C5BC-2C0D-47E5-B82B-A7BC7F960720}" type="presOf" srcId="{16F145F5-14AA-42C4-B9BE-2912E0D7FBBD}" destId="{3DE2C7E0-18BB-4AB4-B5C1-9012B4BE3D25}" srcOrd="0" destOrd="0" presId="urn:microsoft.com/office/officeart/2005/8/layout/cycle8"/>
    <dgm:cxn modelId="{FB85CE50-0815-45B7-A7B3-9BC58120889D}" type="presOf" srcId="{3DCD8041-8B35-4216-B24A-B2CEDA6D400E}" destId="{92AB037C-7258-481C-AB50-D94FDCB54D16}" srcOrd="0" destOrd="0" presId="urn:microsoft.com/office/officeart/2005/8/layout/cycle8"/>
    <dgm:cxn modelId="{EC977C5D-FF18-4C20-8292-D9585909BB66}" srcId="{16F145F5-14AA-42C4-B9BE-2912E0D7FBBD}" destId="{8AE5F30D-7F5D-4DCD-B947-213FC1C7F268}" srcOrd="3" destOrd="0" parTransId="{FD255085-BAD1-436C-BD1C-DCA01C0FA9ED}" sibTransId="{686FC5B7-93A0-4C18-8245-652047831BAA}"/>
    <dgm:cxn modelId="{C8520A81-EB66-4F04-87BF-AE47F22D9260}" type="presOf" srcId="{6184E44D-2630-4422-9856-37D85950D502}" destId="{EBA03635-88CC-433F-83C9-92BEE8775432}" srcOrd="0" destOrd="0" presId="urn:microsoft.com/office/officeart/2005/8/layout/cycle8"/>
    <dgm:cxn modelId="{E796E04B-1351-4A8E-9FCB-8C130165514E}" srcId="{16F145F5-14AA-42C4-B9BE-2912E0D7FBBD}" destId="{8EAD610A-A8DD-4398-8E1B-C26875DAA5FC}" srcOrd="4" destOrd="0" parTransId="{8784F56D-A5E0-4A86-8892-21AD104B4662}" sibTransId="{CB71C035-C767-4DD1-BA66-5AAA73078308}"/>
    <dgm:cxn modelId="{57EDFD6C-3D8C-4572-9A49-9AE93D0D51DC}" type="presOf" srcId="{8EAD610A-A8DD-4398-8E1B-C26875DAA5FC}" destId="{5619C87F-4047-466E-BE31-63407453A3D0}" srcOrd="0" destOrd="0" presId="urn:microsoft.com/office/officeart/2005/8/layout/cycle8"/>
    <dgm:cxn modelId="{88B0ADFB-FF59-474D-A5A9-493C65591999}" type="presOf" srcId="{6184E44D-2630-4422-9856-37D85950D502}" destId="{5D5E0360-BFD4-470F-91E7-2360246BE4CA}" srcOrd="1" destOrd="0" presId="urn:microsoft.com/office/officeart/2005/8/layout/cycle8"/>
    <dgm:cxn modelId="{6B4512C3-FFF0-4EEA-9A44-7C8910149F3D}" type="presOf" srcId="{3DCD8041-8B35-4216-B24A-B2CEDA6D400E}" destId="{D105AE9F-E7D8-4D46-90B8-5EF1369A74D0}" srcOrd="1" destOrd="0" presId="urn:microsoft.com/office/officeart/2005/8/layout/cycle8"/>
    <dgm:cxn modelId="{A650D5AC-0002-497B-8A7D-EA3D5224A1B8}" type="presParOf" srcId="{3DE2C7E0-18BB-4AB4-B5C1-9012B4BE3D25}" destId="{7A51A5CD-1B23-484F-8786-184C05372FEA}" srcOrd="0" destOrd="0" presId="urn:microsoft.com/office/officeart/2005/8/layout/cycle8"/>
    <dgm:cxn modelId="{22F8E7B4-44C8-4656-961B-552C96EF1117}" type="presParOf" srcId="{3DE2C7E0-18BB-4AB4-B5C1-9012B4BE3D25}" destId="{EA543B9E-837C-4296-B54C-3DC964069132}" srcOrd="1" destOrd="0" presId="urn:microsoft.com/office/officeart/2005/8/layout/cycle8"/>
    <dgm:cxn modelId="{CA891FD8-7321-4552-838E-C0E1876E23BA}" type="presParOf" srcId="{3DE2C7E0-18BB-4AB4-B5C1-9012B4BE3D25}" destId="{C39851CD-03D1-4229-B379-18C9B55ABDBF}" srcOrd="2" destOrd="0" presId="urn:microsoft.com/office/officeart/2005/8/layout/cycle8"/>
    <dgm:cxn modelId="{60D7AEE2-3374-4F64-9E6F-895DFEC4CBE1}" type="presParOf" srcId="{3DE2C7E0-18BB-4AB4-B5C1-9012B4BE3D25}" destId="{A820A7A4-C2E9-4F8F-9770-9A6AB987EA74}" srcOrd="3" destOrd="0" presId="urn:microsoft.com/office/officeart/2005/8/layout/cycle8"/>
    <dgm:cxn modelId="{B72A5A08-321D-4368-969F-076A580AB321}" type="presParOf" srcId="{3DE2C7E0-18BB-4AB4-B5C1-9012B4BE3D25}" destId="{92AB037C-7258-481C-AB50-D94FDCB54D16}" srcOrd="4" destOrd="0" presId="urn:microsoft.com/office/officeart/2005/8/layout/cycle8"/>
    <dgm:cxn modelId="{18165552-9C7A-4327-ADEC-9E9DCB716100}" type="presParOf" srcId="{3DE2C7E0-18BB-4AB4-B5C1-9012B4BE3D25}" destId="{52AE6FDE-7C6A-4C93-917E-26FDCAA911C7}" srcOrd="5" destOrd="0" presId="urn:microsoft.com/office/officeart/2005/8/layout/cycle8"/>
    <dgm:cxn modelId="{A9B7949C-F04B-49C3-89F6-C0C43E33E63A}" type="presParOf" srcId="{3DE2C7E0-18BB-4AB4-B5C1-9012B4BE3D25}" destId="{79BDF689-3C86-4C6C-ACC4-732E4B4E540C}" srcOrd="6" destOrd="0" presId="urn:microsoft.com/office/officeart/2005/8/layout/cycle8"/>
    <dgm:cxn modelId="{D4EE0714-9B15-412F-9D7B-8F657F83DD51}" type="presParOf" srcId="{3DE2C7E0-18BB-4AB4-B5C1-9012B4BE3D25}" destId="{D105AE9F-E7D8-4D46-90B8-5EF1369A74D0}" srcOrd="7" destOrd="0" presId="urn:microsoft.com/office/officeart/2005/8/layout/cycle8"/>
    <dgm:cxn modelId="{71F53FC6-82A8-4FAF-AB1D-9376820889B3}" type="presParOf" srcId="{3DE2C7E0-18BB-4AB4-B5C1-9012B4BE3D25}" destId="{EBA03635-88CC-433F-83C9-92BEE8775432}" srcOrd="8" destOrd="0" presId="urn:microsoft.com/office/officeart/2005/8/layout/cycle8"/>
    <dgm:cxn modelId="{0AEFF1FB-45D4-4CB3-A665-21395A8B33F5}" type="presParOf" srcId="{3DE2C7E0-18BB-4AB4-B5C1-9012B4BE3D25}" destId="{2A7E9FA9-648C-4167-8FDA-DCEBD445D6F0}" srcOrd="9" destOrd="0" presId="urn:microsoft.com/office/officeart/2005/8/layout/cycle8"/>
    <dgm:cxn modelId="{6BE8A4AF-4962-47CA-BDF0-3C1C89F580FC}" type="presParOf" srcId="{3DE2C7E0-18BB-4AB4-B5C1-9012B4BE3D25}" destId="{C888214A-317C-48AA-AE5E-5191CDFD99B2}" srcOrd="10" destOrd="0" presId="urn:microsoft.com/office/officeart/2005/8/layout/cycle8"/>
    <dgm:cxn modelId="{5A6EE765-8658-4BEA-9AFF-419656D603E0}" type="presParOf" srcId="{3DE2C7E0-18BB-4AB4-B5C1-9012B4BE3D25}" destId="{5D5E0360-BFD4-470F-91E7-2360246BE4CA}" srcOrd="11" destOrd="0" presId="urn:microsoft.com/office/officeart/2005/8/layout/cycle8"/>
    <dgm:cxn modelId="{45409DA9-DE46-46E8-8C62-1C4ED644809E}" type="presParOf" srcId="{3DE2C7E0-18BB-4AB4-B5C1-9012B4BE3D25}" destId="{B5A8B98A-58E9-4783-B0A1-39DA7B1EC773}" srcOrd="12" destOrd="0" presId="urn:microsoft.com/office/officeart/2005/8/layout/cycle8"/>
    <dgm:cxn modelId="{E66A3C63-8684-428F-A150-AD0B757CE37D}" type="presParOf" srcId="{3DE2C7E0-18BB-4AB4-B5C1-9012B4BE3D25}" destId="{C670EF75-F1BD-48D8-9717-6CCEB7553E0B}" srcOrd="13" destOrd="0" presId="urn:microsoft.com/office/officeart/2005/8/layout/cycle8"/>
    <dgm:cxn modelId="{9106E847-4398-44BE-8765-093B09E941BE}" type="presParOf" srcId="{3DE2C7E0-18BB-4AB4-B5C1-9012B4BE3D25}" destId="{30CC17F8-37C1-4AD4-A8D2-9D873B213FDE}" srcOrd="14" destOrd="0" presId="urn:microsoft.com/office/officeart/2005/8/layout/cycle8"/>
    <dgm:cxn modelId="{BE5492C3-6291-45E5-A955-3CB90908924A}" type="presParOf" srcId="{3DE2C7E0-18BB-4AB4-B5C1-9012B4BE3D25}" destId="{EEA2E635-0132-4710-93A2-43A464A83B7B}" srcOrd="15" destOrd="0" presId="urn:microsoft.com/office/officeart/2005/8/layout/cycle8"/>
    <dgm:cxn modelId="{BA1628A9-D840-4219-82B1-02CF33CA09CF}" type="presParOf" srcId="{3DE2C7E0-18BB-4AB4-B5C1-9012B4BE3D25}" destId="{5619C87F-4047-466E-BE31-63407453A3D0}" srcOrd="16" destOrd="0" presId="urn:microsoft.com/office/officeart/2005/8/layout/cycle8"/>
    <dgm:cxn modelId="{EB5C068B-66DD-44D7-8AA3-11096F6DCAF2}" type="presParOf" srcId="{3DE2C7E0-18BB-4AB4-B5C1-9012B4BE3D25}" destId="{7710AD26-1B5B-457A-B50F-19B6DEC0D769}" srcOrd="17" destOrd="0" presId="urn:microsoft.com/office/officeart/2005/8/layout/cycle8"/>
    <dgm:cxn modelId="{8BE9C4BD-3F1A-444E-87F6-B23640AC9CD6}" type="presParOf" srcId="{3DE2C7E0-18BB-4AB4-B5C1-9012B4BE3D25}" destId="{26BB026A-8E9E-497A-A077-C7827CBED293}" srcOrd="18" destOrd="0" presId="urn:microsoft.com/office/officeart/2005/8/layout/cycle8"/>
    <dgm:cxn modelId="{98A7E63E-4C27-496A-A9A9-E33BFF8AD857}" type="presParOf" srcId="{3DE2C7E0-18BB-4AB4-B5C1-9012B4BE3D25}" destId="{3F4741CF-8AA5-4A55-B5E6-3F9B2BE8FD4D}" srcOrd="19" destOrd="0" presId="urn:microsoft.com/office/officeart/2005/8/layout/cycle8"/>
    <dgm:cxn modelId="{335A3F2C-9A3B-4E33-A7AC-B2D86F102AAA}" type="presParOf" srcId="{3DE2C7E0-18BB-4AB4-B5C1-9012B4BE3D25}" destId="{23D5B679-9AD9-4A0F-B431-FE1ABC2F3731}" srcOrd="20" destOrd="0" presId="urn:microsoft.com/office/officeart/2005/8/layout/cycle8"/>
    <dgm:cxn modelId="{BFD909BD-606B-4B84-B281-41E17E47B354}" type="presParOf" srcId="{3DE2C7E0-18BB-4AB4-B5C1-9012B4BE3D25}" destId="{2E5EB65E-62BE-4610-88C5-AB274622EDFE}" srcOrd="21" destOrd="0" presId="urn:microsoft.com/office/officeart/2005/8/layout/cycle8"/>
    <dgm:cxn modelId="{14112F0F-D9EB-4278-871E-6C8BF6DAE246}" type="presParOf" srcId="{3DE2C7E0-18BB-4AB4-B5C1-9012B4BE3D25}" destId="{D4640D84-8218-481D-A512-918D01770DA2}" srcOrd="22" destOrd="0" presId="urn:microsoft.com/office/officeart/2005/8/layout/cycle8"/>
    <dgm:cxn modelId="{35FFA78F-AE5F-42AC-A7C6-BD3CB6287BFE}" type="presParOf" srcId="{3DE2C7E0-18BB-4AB4-B5C1-9012B4BE3D25}" destId="{08C784B9-9AB6-4ABF-8440-744E77EDFC3B}" srcOrd="23" destOrd="0" presId="urn:microsoft.com/office/officeart/2005/8/layout/cycle8"/>
    <dgm:cxn modelId="{76F7AFA5-C19A-4FC0-89CE-A9DE56D1D234}" type="presParOf" srcId="{3DE2C7E0-18BB-4AB4-B5C1-9012B4BE3D25}" destId="{3E7F4C58-7EFB-4578-80A4-77806FE46E19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4F2030-1EFD-B447-9C39-03B6A4E3B28D}">
      <dsp:nvSpPr>
        <dsp:cNvPr id="0" name=""/>
        <dsp:cNvSpPr/>
      </dsp:nvSpPr>
      <dsp:spPr>
        <a:xfrm>
          <a:off x="540304" y="610537"/>
          <a:ext cx="3562430" cy="3562430"/>
        </a:xfrm>
        <a:prstGeom prst="blockArc">
          <a:avLst>
            <a:gd name="adj1" fmla="val 10800000"/>
            <a:gd name="adj2" fmla="val 16200000"/>
            <a:gd name="adj3" fmla="val 464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60C681-1E58-6249-892E-AB8891BAFDFF}">
      <dsp:nvSpPr>
        <dsp:cNvPr id="0" name=""/>
        <dsp:cNvSpPr/>
      </dsp:nvSpPr>
      <dsp:spPr>
        <a:xfrm>
          <a:off x="536243" y="615347"/>
          <a:ext cx="3562430" cy="3562430"/>
        </a:xfrm>
        <a:prstGeom prst="blockArc">
          <a:avLst>
            <a:gd name="adj1" fmla="val 5400000"/>
            <a:gd name="adj2" fmla="val 10800000"/>
            <a:gd name="adj3" fmla="val 464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D9F265-C74C-8648-9393-674B898D3014}">
      <dsp:nvSpPr>
        <dsp:cNvPr id="0" name=""/>
        <dsp:cNvSpPr/>
      </dsp:nvSpPr>
      <dsp:spPr>
        <a:xfrm>
          <a:off x="536243" y="615347"/>
          <a:ext cx="3562430" cy="3562430"/>
        </a:xfrm>
        <a:prstGeom prst="blockArc">
          <a:avLst>
            <a:gd name="adj1" fmla="val 0"/>
            <a:gd name="adj2" fmla="val 5400000"/>
            <a:gd name="adj3" fmla="val 464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2B2565-DE71-D04D-AED9-53223A95BBD7}">
      <dsp:nvSpPr>
        <dsp:cNvPr id="0" name=""/>
        <dsp:cNvSpPr/>
      </dsp:nvSpPr>
      <dsp:spPr>
        <a:xfrm>
          <a:off x="536243" y="615347"/>
          <a:ext cx="3562430" cy="3562430"/>
        </a:xfrm>
        <a:prstGeom prst="blockArc">
          <a:avLst>
            <a:gd name="adj1" fmla="val 16200000"/>
            <a:gd name="adj2" fmla="val 0"/>
            <a:gd name="adj3" fmla="val 464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ABD7ADE-5D3C-074F-BA0B-9D7266C1FAFD}">
      <dsp:nvSpPr>
        <dsp:cNvPr id="0" name=""/>
        <dsp:cNvSpPr/>
      </dsp:nvSpPr>
      <dsp:spPr>
        <a:xfrm>
          <a:off x="1497587" y="1576691"/>
          <a:ext cx="1639742" cy="163974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People in their Homes</a:t>
          </a:r>
          <a:endParaRPr lang="en-US" sz="2600" kern="1200" dirty="0"/>
        </a:p>
      </dsp:txBody>
      <dsp:txXfrm>
        <a:off x="1737722" y="1816826"/>
        <a:ext cx="1159472" cy="1159472"/>
      </dsp:txXfrm>
    </dsp:sp>
    <dsp:sp modelId="{FAB34B14-7917-A344-BBD7-162C797CEB65}">
      <dsp:nvSpPr>
        <dsp:cNvPr id="0" name=""/>
        <dsp:cNvSpPr/>
      </dsp:nvSpPr>
      <dsp:spPr>
        <a:xfrm>
          <a:off x="1423863" y="-126173"/>
          <a:ext cx="1787190" cy="156568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Trained Volunteers</a:t>
          </a:r>
          <a:endParaRPr lang="en-US" sz="2000" kern="1200" dirty="0"/>
        </a:p>
      </dsp:txBody>
      <dsp:txXfrm>
        <a:off x="1685591" y="103116"/>
        <a:ext cx="1263734" cy="1107105"/>
      </dsp:txXfrm>
    </dsp:sp>
    <dsp:sp modelId="{C7C93567-6856-7C42-B18C-C04EBD9BBA54}">
      <dsp:nvSpPr>
        <dsp:cNvPr id="0" name=""/>
        <dsp:cNvSpPr/>
      </dsp:nvSpPr>
      <dsp:spPr>
        <a:xfrm>
          <a:off x="3189147" y="1613720"/>
          <a:ext cx="1736410" cy="156568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Information Technology</a:t>
          </a:r>
          <a:endParaRPr lang="en-US" sz="1900" kern="1200" dirty="0"/>
        </a:p>
      </dsp:txBody>
      <dsp:txXfrm>
        <a:off x="3443438" y="1843009"/>
        <a:ext cx="1227828" cy="1107105"/>
      </dsp:txXfrm>
    </dsp:sp>
    <dsp:sp modelId="{02869C69-4D5D-A947-8E8E-973EC76AF768}">
      <dsp:nvSpPr>
        <dsp:cNvPr id="0" name=""/>
        <dsp:cNvSpPr/>
      </dsp:nvSpPr>
      <dsp:spPr>
        <a:xfrm>
          <a:off x="1360228" y="3353614"/>
          <a:ext cx="1914460" cy="156568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Community Engagement</a:t>
          </a:r>
          <a:endParaRPr lang="en-US" sz="2000" kern="1200" dirty="0"/>
        </a:p>
      </dsp:txBody>
      <dsp:txXfrm>
        <a:off x="1640594" y="3582903"/>
        <a:ext cx="1353728" cy="1107105"/>
      </dsp:txXfrm>
    </dsp:sp>
    <dsp:sp modelId="{D1D961DE-F93E-9F46-AC96-1647CF86B660}">
      <dsp:nvSpPr>
        <dsp:cNvPr id="0" name=""/>
        <dsp:cNvSpPr/>
      </dsp:nvSpPr>
      <dsp:spPr>
        <a:xfrm>
          <a:off x="-293567" y="1613720"/>
          <a:ext cx="1742264" cy="156568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Inter-professional Teams/System Navigation </a:t>
          </a:r>
          <a:endParaRPr lang="en-US" sz="1600" kern="1200" dirty="0"/>
        </a:p>
      </dsp:txBody>
      <dsp:txXfrm>
        <a:off x="-38418" y="1843009"/>
        <a:ext cx="1231966" cy="11071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51A5CD-1B23-484F-8786-184C05372FEA}">
      <dsp:nvSpPr>
        <dsp:cNvPr id="0" name=""/>
        <dsp:cNvSpPr/>
      </dsp:nvSpPr>
      <dsp:spPr>
        <a:xfrm>
          <a:off x="589219" y="150417"/>
          <a:ext cx="2041207" cy="2041207"/>
        </a:xfrm>
        <a:prstGeom prst="pie">
          <a:avLst>
            <a:gd name="adj1" fmla="val 16200000"/>
            <a:gd name="adj2" fmla="val 205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volunteer</a:t>
          </a:r>
          <a:endParaRPr lang="en-CA" sz="1600" kern="1200" dirty="0"/>
        </a:p>
      </dsp:txBody>
      <dsp:txXfrm>
        <a:off x="1654049" y="493534"/>
        <a:ext cx="656102" cy="437401"/>
      </dsp:txXfrm>
    </dsp:sp>
    <dsp:sp modelId="{92AB037C-7258-481C-AB50-D94FDCB54D16}">
      <dsp:nvSpPr>
        <dsp:cNvPr id="0" name=""/>
        <dsp:cNvSpPr/>
      </dsp:nvSpPr>
      <dsp:spPr>
        <a:xfrm>
          <a:off x="606715" y="204849"/>
          <a:ext cx="2041207" cy="2041207"/>
        </a:xfrm>
        <a:prstGeom prst="pie">
          <a:avLst>
            <a:gd name="adj1" fmla="val 20520000"/>
            <a:gd name="adj2" fmla="val 32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kern="1200" dirty="0" smtClean="0"/>
            <a:t>patient</a:t>
          </a:r>
          <a:endParaRPr lang="en-CA" sz="2000" kern="1200" dirty="0"/>
        </a:p>
      </dsp:txBody>
      <dsp:txXfrm>
        <a:off x="1921350" y="1137487"/>
        <a:ext cx="607502" cy="486001"/>
      </dsp:txXfrm>
    </dsp:sp>
    <dsp:sp modelId="{EBA03635-88CC-433F-83C9-92BEE8775432}">
      <dsp:nvSpPr>
        <dsp:cNvPr id="0" name=""/>
        <dsp:cNvSpPr/>
      </dsp:nvSpPr>
      <dsp:spPr>
        <a:xfrm>
          <a:off x="560545" y="238383"/>
          <a:ext cx="2041207" cy="2041207"/>
        </a:xfrm>
        <a:prstGeom prst="pie">
          <a:avLst>
            <a:gd name="adj1" fmla="val 3240000"/>
            <a:gd name="adj2" fmla="val 756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800" kern="1200" dirty="0" err="1" smtClean="0"/>
            <a:t>Interprofessional</a:t>
          </a:r>
          <a:r>
            <a:rPr lang="en-CA" sz="800" kern="1200" dirty="0" smtClean="0"/>
            <a:t> </a:t>
          </a:r>
          <a:r>
            <a:rPr lang="en-CA" sz="1600" kern="1200" dirty="0" smtClean="0"/>
            <a:t>team</a:t>
          </a:r>
          <a:endParaRPr lang="en-CA" sz="1600" kern="1200" dirty="0"/>
        </a:p>
      </dsp:txBody>
      <dsp:txXfrm>
        <a:off x="1289548" y="1672089"/>
        <a:ext cx="583202" cy="534601"/>
      </dsp:txXfrm>
    </dsp:sp>
    <dsp:sp modelId="{B5A8B98A-58E9-4783-B0A1-39DA7B1EC773}">
      <dsp:nvSpPr>
        <dsp:cNvPr id="0" name=""/>
        <dsp:cNvSpPr/>
      </dsp:nvSpPr>
      <dsp:spPr>
        <a:xfrm>
          <a:off x="514375" y="204849"/>
          <a:ext cx="2041207" cy="2041207"/>
        </a:xfrm>
        <a:prstGeom prst="pie">
          <a:avLst>
            <a:gd name="adj1" fmla="val 7560000"/>
            <a:gd name="adj2" fmla="val 1188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100" kern="1200" dirty="0" smtClean="0"/>
            <a:t>Community </a:t>
          </a:r>
          <a:r>
            <a:rPr lang="en-CA" sz="1800" kern="1200" dirty="0" smtClean="0"/>
            <a:t>organizations</a:t>
          </a:r>
          <a:endParaRPr lang="en-CA" sz="1800" kern="1200" dirty="0"/>
        </a:p>
      </dsp:txBody>
      <dsp:txXfrm>
        <a:off x="633445" y="1137487"/>
        <a:ext cx="607502" cy="486001"/>
      </dsp:txXfrm>
    </dsp:sp>
    <dsp:sp modelId="{5619C87F-4047-466E-BE31-63407453A3D0}">
      <dsp:nvSpPr>
        <dsp:cNvPr id="0" name=""/>
        <dsp:cNvSpPr/>
      </dsp:nvSpPr>
      <dsp:spPr>
        <a:xfrm>
          <a:off x="531871" y="150417"/>
          <a:ext cx="2041207" cy="2041207"/>
        </a:xfrm>
        <a:prstGeom prst="pie">
          <a:avLst>
            <a:gd name="adj1" fmla="val 1188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1600" kern="1200" dirty="0" smtClean="0"/>
            <a:t>Research team</a:t>
          </a:r>
          <a:endParaRPr lang="en-CA" sz="1600" kern="1200" dirty="0"/>
        </a:p>
      </dsp:txBody>
      <dsp:txXfrm>
        <a:off x="852146" y="493534"/>
        <a:ext cx="656102" cy="437401"/>
      </dsp:txXfrm>
    </dsp:sp>
    <dsp:sp modelId="{23D5B679-9AD9-4A0F-B431-FE1ABC2F3731}">
      <dsp:nvSpPr>
        <dsp:cNvPr id="0" name=""/>
        <dsp:cNvSpPr/>
      </dsp:nvSpPr>
      <dsp:spPr>
        <a:xfrm>
          <a:off x="462763" y="24057"/>
          <a:ext cx="2293928" cy="2293928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5EB65E-62BE-4610-88C5-AB274622EDFE}">
      <dsp:nvSpPr>
        <dsp:cNvPr id="0" name=""/>
        <dsp:cNvSpPr/>
      </dsp:nvSpPr>
      <dsp:spPr>
        <a:xfrm>
          <a:off x="480496" y="78471"/>
          <a:ext cx="2293928" cy="2293928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640D84-8218-481D-A512-918D01770DA2}">
      <dsp:nvSpPr>
        <dsp:cNvPr id="0" name=""/>
        <dsp:cNvSpPr/>
      </dsp:nvSpPr>
      <dsp:spPr>
        <a:xfrm>
          <a:off x="434185" y="112107"/>
          <a:ext cx="2293928" cy="2293928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C784B9-9AB6-4ABF-8440-744E77EDFC3B}">
      <dsp:nvSpPr>
        <dsp:cNvPr id="0" name=""/>
        <dsp:cNvSpPr/>
      </dsp:nvSpPr>
      <dsp:spPr>
        <a:xfrm>
          <a:off x="387874" y="78471"/>
          <a:ext cx="2293928" cy="2293928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F4C58-7EFB-4578-80A4-77806FE46E19}">
      <dsp:nvSpPr>
        <dsp:cNvPr id="0" name=""/>
        <dsp:cNvSpPr/>
      </dsp:nvSpPr>
      <dsp:spPr>
        <a:xfrm>
          <a:off x="405607" y="24057"/>
          <a:ext cx="2293928" cy="2293928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0.18519</cdr:x>
      <cdr:y>0.2468</cdr:y>
    </cdr:from>
    <cdr:to>
      <cdr:x>0.83712</cdr:x>
      <cdr:y>0.38961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1524000" y="1117021"/>
          <a:ext cx="5365154" cy="6463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lvl="0"/>
          <a:r>
            <a:rPr lang="en-CA" dirty="0">
              <a:solidFill>
                <a:srgbClr val="FF0000"/>
              </a:solidFill>
            </a:rPr>
            <a:t>Amount of time needed to complete all surveys: </a:t>
          </a:r>
          <a:r>
            <a:rPr lang="en-US" dirty="0">
              <a:solidFill>
                <a:srgbClr val="FF0000"/>
              </a:solidFill>
            </a:rPr>
            <a:t>1:57:14 </a:t>
          </a:r>
          <a:r>
            <a:rPr lang="en-US" u="sng" dirty="0">
              <a:solidFill>
                <a:srgbClr val="FF0000"/>
              </a:solidFill>
            </a:rPr>
            <a:t>+</a:t>
          </a:r>
          <a:r>
            <a:rPr lang="en-US" dirty="0">
              <a:solidFill>
                <a:srgbClr val="FF0000"/>
              </a:solidFill>
            </a:rPr>
            <a:t> 0:50:18</a:t>
          </a:r>
          <a:r>
            <a:rPr lang="en-CA" dirty="0">
              <a:solidFill>
                <a:srgbClr val="FF0000"/>
              </a:solidFill>
            </a:rPr>
            <a:t> (MEAN, SD)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C08E4-56B7-42D2-B9B5-E380EC7E8A38}" type="datetimeFigureOut">
              <a:rPr lang="en-CA" smtClean="0"/>
              <a:t>2015-01-08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90D8D-3D22-4E23-ABB9-104FDACD91C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5195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CB8EB-4C52-4400-988E-35FBF7C0A8B2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3289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600" baseline="0" dirty="0" smtClean="0"/>
              <a:t>We held a series of discussion groups with potential end users and providers with goal to have them assist in the development of the project.</a:t>
            </a:r>
            <a:endParaRPr lang="en-CA" sz="16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600" dirty="0" smtClean="0"/>
              <a:t>Rather than traditional focus groups, decided to use persona scenario methodology  as outlined by: Carroll JM. Five reasons for scenario-based design. </a:t>
            </a:r>
            <a:r>
              <a:rPr lang="en-CA" sz="1600" i="1" dirty="0" smtClean="0"/>
              <a:t>Interacting with computers</a:t>
            </a:r>
            <a:r>
              <a:rPr lang="en-CA" sz="1600" dirty="0" smtClean="0"/>
              <a:t> 2000; 13:43-60.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1200" dirty="0" smtClean="0">
              <a:solidFill>
                <a:schemeClr val="tx1"/>
              </a:solidFill>
              <a:effectLst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smtClean="0"/>
              <a:t>Persona</a:t>
            </a:r>
            <a:r>
              <a:rPr lang="en-US" sz="1800" baseline="0" dirty="0" smtClean="0"/>
              <a:t> Scenarios can be u</a:t>
            </a:r>
            <a:r>
              <a:rPr lang="en-US" sz="1800" dirty="0" smtClean="0"/>
              <a:t>sed not to control complexity and fluidity but to exploit it.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 smtClean="0">
                <a:solidFill>
                  <a:schemeClr val="tx1"/>
                </a:solidFill>
                <a:effectLst/>
              </a:rPr>
              <a:t>Scenarios are stories about people and their activities – highlight goals suggested by the appearance and behavior of the system,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 smtClean="0">
                <a:solidFill>
                  <a:schemeClr val="tx1"/>
                </a:solidFill>
                <a:effectLst/>
              </a:rPr>
              <a:t> - what people try to do with the system, </a:t>
            </a: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kern="1200" dirty="0" smtClean="0">
                <a:solidFill>
                  <a:schemeClr val="tx1"/>
                </a:solidFill>
                <a:effectLst/>
              </a:rPr>
              <a:t>what procedures are adopted, not adopted, </a:t>
            </a: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kern="1200" dirty="0" smtClean="0">
                <a:solidFill>
                  <a:schemeClr val="tx1"/>
                </a:solidFill>
                <a:effectLst/>
              </a:rPr>
              <a:t>- carried out successfully or not </a:t>
            </a:r>
          </a:p>
          <a:p>
            <a: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800" kern="1200" dirty="0" smtClean="0">
                <a:solidFill>
                  <a:schemeClr val="tx1"/>
                </a:solidFill>
                <a:effectLst/>
              </a:rPr>
              <a:t>and what interpretations people make of what happens to them.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/>
              <a:t>Include settings, agents or actors, goals or objectives, actions and events –changes things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effectLst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As Carroll eloquently put</a:t>
            </a:r>
            <a:r>
              <a:rPr lang="en-US" baseline="0" dirty="0" smtClean="0"/>
              <a:t> it  persona scenarios provide </a:t>
            </a:r>
            <a:r>
              <a:rPr lang="en-US" dirty="0" smtClean="0"/>
              <a:t>“multiple views of an interaction with diverse kinds and amounts of detail” </a:t>
            </a:r>
            <a:endParaRPr lang="en-CA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effectLst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3D17-96EF-48FE-80DF-81DB4CB01710}" type="slidenum">
              <a:rPr lang="en-CA" smtClean="0"/>
              <a:pPr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8415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</a:t>
            </a:r>
            <a:r>
              <a:rPr lang="en-US" baseline="0" dirty="0" smtClean="0"/>
              <a:t> part of co-design of sister project, 70 participants (volunteers, community service providers, healthcare team and solo practitioners, as well as patients from multiple SEC) were engaged in 14 persona scenario groups</a:t>
            </a:r>
          </a:p>
          <a:p>
            <a:r>
              <a:rPr lang="en-US" baseline="0" dirty="0" smtClean="0"/>
              <a:t>This data was collected and analysis had begun before TAP-CM </a:t>
            </a:r>
          </a:p>
          <a:p>
            <a:r>
              <a:rPr lang="en-US" baseline="0" dirty="0" smtClean="0"/>
              <a:t>Drew experience from these learnings and added 5 additional groups to focus in on key areas critical to TAP CM such as health tracking, self-management</a:t>
            </a:r>
          </a:p>
          <a:p>
            <a:endParaRPr lang="en-US" sz="1200" baseline="0" dirty="0" smtClean="0"/>
          </a:p>
          <a:p>
            <a:r>
              <a:rPr lang="en-CA" sz="1200" dirty="0" smtClean="0"/>
              <a:t>Particularly engaged those working with older  adults with diabetes and/or  hypertension or offering services to older adults with diabetes and/or hypertension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3D17-96EF-48FE-80DF-81DB4CB01710}" type="slidenum">
              <a:rPr lang="en-CA" smtClean="0"/>
              <a:pPr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198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We</a:t>
            </a:r>
            <a:r>
              <a:rPr lang="en-CA" baseline="0" dirty="0" smtClean="0"/>
              <a:t> held groups with similar audiences (clinicians with clinicians, etc.). </a:t>
            </a:r>
          </a:p>
          <a:p>
            <a:endParaRPr lang="en-CA" baseline="0" dirty="0" smtClean="0"/>
          </a:p>
          <a:p>
            <a:r>
              <a:rPr lang="en-CA" baseline="0" dirty="0" smtClean="0"/>
              <a:t>More detail outlined in our publication</a:t>
            </a:r>
          </a:p>
          <a:p>
            <a:endParaRPr lang="en-CA" baseline="0" dirty="0" smtClean="0"/>
          </a:p>
          <a:p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3D17-96EF-48FE-80DF-81DB4CB01710}" type="slidenum">
              <a:rPr lang="en-CA" smtClean="0"/>
              <a:pPr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5646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6400" dirty="0" smtClean="0">
                <a:ea typeface="ＭＳ Ｐゴシック" panose="020B0600070205080204" pitchFamily="34" charset="-128"/>
              </a:rPr>
              <a:t>How does the patient become involved with TAPESTRY?</a:t>
            </a:r>
            <a:endParaRPr lang="en-CA" sz="4400" dirty="0" smtClean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sz="6400" dirty="0" smtClean="0">
                <a:ea typeface="ＭＳ Ｐゴシック" panose="020B0600070205080204" pitchFamily="34" charset="-128"/>
              </a:rPr>
              <a:t> </a:t>
            </a:r>
            <a:endParaRPr lang="en-CA" sz="4400" dirty="0" smtClean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sz="6400" dirty="0" smtClean="0">
                <a:ea typeface="ＭＳ Ｐゴシック" panose="020B0600070205080204" pitchFamily="34" charset="-128"/>
              </a:rPr>
              <a:t>What are the following people doing in the scenario? </a:t>
            </a:r>
            <a:r>
              <a:rPr lang="en-CA" sz="6400" dirty="0" smtClean="0">
                <a:ea typeface="ＭＳ Ｐゴシック" panose="020B0600070205080204" pitchFamily="34" charset="-128"/>
              </a:rPr>
              <a:t>Think about the activities that are taking place as well as communication between each group of people.</a:t>
            </a:r>
            <a:endParaRPr lang="en-CA" sz="4400" dirty="0" smtClean="0">
              <a:ea typeface="ＭＳ Ｐゴシック" panose="020B0600070205080204" pitchFamily="34" charset="-128"/>
            </a:endParaRPr>
          </a:p>
          <a:p>
            <a:pPr marL="1942907" lvl="2" indent="-1028598">
              <a:buFont typeface="+mj-lt"/>
              <a:buAutoNum type="romanLcPeriod"/>
              <a:defRPr/>
            </a:pPr>
            <a:r>
              <a:rPr lang="en-US" sz="6400" dirty="0" smtClean="0">
                <a:ea typeface="ＭＳ Ｐゴシック" panose="020B0600070205080204" pitchFamily="34" charset="-128"/>
              </a:rPr>
              <a:t>Patients </a:t>
            </a:r>
          </a:p>
          <a:p>
            <a:pPr marL="1942907" lvl="2" indent="-1028598">
              <a:buFont typeface="+mj-lt"/>
              <a:buAutoNum type="romanLcPeriod"/>
              <a:defRPr/>
            </a:pPr>
            <a:r>
              <a:rPr lang="en-US" sz="6400" dirty="0" smtClean="0">
                <a:ea typeface="ＭＳ Ｐゴシック" panose="020B0600070205080204" pitchFamily="34" charset="-128"/>
              </a:rPr>
              <a:t>Health care providers</a:t>
            </a:r>
          </a:p>
          <a:p>
            <a:pPr marL="1942907" lvl="2" indent="-1028598">
              <a:buFont typeface="+mj-lt"/>
              <a:buAutoNum type="romanLcPeriod"/>
              <a:defRPr/>
            </a:pPr>
            <a:r>
              <a:rPr lang="en-US" sz="6400" dirty="0" smtClean="0">
                <a:ea typeface="ＭＳ Ｐゴシック" panose="020B0600070205080204" pitchFamily="34" charset="-128"/>
              </a:rPr>
              <a:t>Community service providers</a:t>
            </a:r>
          </a:p>
          <a:p>
            <a:pPr marL="1942907" lvl="2" indent="-1028598">
              <a:buFont typeface="+mj-lt"/>
              <a:buAutoNum type="romanLcPeriod"/>
              <a:defRPr/>
            </a:pPr>
            <a:r>
              <a:rPr lang="en-US" sz="6400" dirty="0" smtClean="0">
                <a:ea typeface="ＭＳ Ｐゴシック" panose="020B0600070205080204" pitchFamily="34" charset="-128"/>
              </a:rPr>
              <a:t>TAPESTRY community volunteers</a:t>
            </a:r>
          </a:p>
          <a:p>
            <a:pPr marL="914309" lvl="2">
              <a:defRPr/>
            </a:pPr>
            <a:endParaRPr lang="en-CA" sz="4000" dirty="0" smtClean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sz="6400" dirty="0" smtClean="0">
                <a:ea typeface="ＭＳ Ｐゴシック" panose="020B0600070205080204" pitchFamily="34" charset="-128"/>
              </a:rPr>
              <a:t>How is technology used? Personal Health Record (patient’s MyOSCAR account); Electronic Medical Record (OSCAR). Prompt: What supports does the older adult need to use MyOSCAR? How can the volunteer help with this?</a:t>
            </a:r>
            <a:endParaRPr lang="en-CA" sz="6400" dirty="0" smtClean="0"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en-CA" sz="6400" dirty="0" smtClean="0">
              <a:ea typeface="ＭＳ Ｐゴシック" panose="020B0600070205080204" pitchFamily="34" charset="-128"/>
            </a:endParaRPr>
          </a:p>
          <a:p>
            <a:pPr>
              <a:defRPr/>
            </a:pPr>
            <a:r>
              <a:rPr lang="en-US" sz="6400" dirty="0" smtClean="0">
                <a:ea typeface="ＭＳ Ｐゴシック" panose="020B0600070205080204" pitchFamily="34" charset="-128"/>
              </a:rPr>
              <a:t>What are the results / outcomes of this TAPESTRY interaction? For community agencies; patients; volunteers; health care providers?</a:t>
            </a:r>
            <a:endParaRPr lang="en-CA" sz="6400" dirty="0" smtClean="0"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en-CA" sz="4400" dirty="0" smtClean="0"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en-US" dirty="0">
              <a:ea typeface="ＭＳ Ｐゴシック" panose="020B0600070205080204" pitchFamily="34" charset="-128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1966A78-36CA-4EA6-8648-D07D422F7F9E}" type="slidenum">
              <a:rPr lang="en-CA" altLang="en-US" sz="1200" smtClean="0"/>
              <a:pPr/>
              <a:t>28</a:t>
            </a:fld>
            <a:endParaRPr lang="en-CA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2276608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24.jpg"/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12" Type="http://schemas.openxmlformats.org/officeDocument/2006/relationships/image" Target="../media/image23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11" Type="http://schemas.openxmlformats.org/officeDocument/2006/relationships/image" Target="../media/image22.emf"/><Relationship Id="rId5" Type="http://schemas.openxmlformats.org/officeDocument/2006/relationships/image" Target="../media/image16.jpg"/><Relationship Id="rId15" Type="http://schemas.openxmlformats.org/officeDocument/2006/relationships/image" Target="../media/image26.tiff"/><Relationship Id="rId10" Type="http://schemas.openxmlformats.org/officeDocument/2006/relationships/image" Target="../media/image21.emf"/><Relationship Id="rId4" Type="http://schemas.openxmlformats.org/officeDocument/2006/relationships/image" Target="../media/image15.jpg"/><Relationship Id="rId9" Type="http://schemas.openxmlformats.org/officeDocument/2006/relationships/image" Target="../media/image20.JPG"/><Relationship Id="rId14" Type="http://schemas.openxmlformats.org/officeDocument/2006/relationships/image" Target="../media/image25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pestry-ppt-final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157491"/>
            <a:ext cx="9144000" cy="638437"/>
          </a:xfrm>
        </p:spPr>
        <p:txBody>
          <a:bodyPr/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3886200"/>
            <a:ext cx="9077204" cy="62450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8D45-B331-B140-83D3-CF8FAFB5354F}" type="datetimeFigureOut">
              <a:rPr lang="en-US" smtClean="0"/>
              <a:t>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EE50F-5B33-464C-A5BA-00F1A6B32DC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apestry-grey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889" y="2529656"/>
            <a:ext cx="2835208" cy="73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77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apestry-ppt-final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8D45-B331-B140-83D3-CF8FAFB5354F}" type="datetimeFigureOut">
              <a:rPr lang="en-US" smtClean="0"/>
              <a:t>1/8/2015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EE50F-5B33-464C-A5BA-00F1A6B32D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720385" y="274638"/>
            <a:ext cx="6349879" cy="1143000"/>
          </a:xfrm>
        </p:spPr>
        <p:txBody>
          <a:bodyPr/>
          <a:lstStyle>
            <a:lvl1pPr>
              <a:defRPr cap="small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284530" y="732758"/>
            <a:ext cx="2234603" cy="3285236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2720385" y="1600200"/>
            <a:ext cx="634987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969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apestry-ppt-final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8D45-B331-B140-83D3-CF8FAFB5354F}" type="datetimeFigureOut">
              <a:rPr lang="en-US" smtClean="0"/>
              <a:t>1/8/2015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EE50F-5B33-464C-A5BA-00F1A6B32DC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720385" y="274638"/>
            <a:ext cx="6349879" cy="1143000"/>
          </a:xfrm>
        </p:spPr>
        <p:txBody>
          <a:bodyPr/>
          <a:lstStyle>
            <a:lvl1pPr>
              <a:defRPr cap="small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284530" y="732758"/>
            <a:ext cx="2234603" cy="3285236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2720385" y="1600200"/>
            <a:ext cx="634987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969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apestry-ppt-final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8D45-B331-B140-83D3-CF8FAFB5354F}" type="datetimeFigureOut">
              <a:rPr lang="en-US" smtClean="0"/>
              <a:t>1/8/2015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EE50F-5B33-464C-A5BA-00F1A6B32D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720385" y="274638"/>
            <a:ext cx="6349879" cy="1143000"/>
          </a:xfrm>
        </p:spPr>
        <p:txBody>
          <a:bodyPr/>
          <a:lstStyle>
            <a:lvl1pPr>
              <a:defRPr cap="small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284530" y="732758"/>
            <a:ext cx="2234603" cy="3285236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2720385" y="1600200"/>
            <a:ext cx="634987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969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apestry-ppt-final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8D45-B331-B140-83D3-CF8FAFB5354F}" type="datetimeFigureOut">
              <a:rPr lang="en-US" smtClean="0"/>
              <a:t>1/8/2015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EE50F-5B33-464C-A5BA-00F1A6B32D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720385" y="274638"/>
            <a:ext cx="6349879" cy="1143000"/>
          </a:xfrm>
        </p:spPr>
        <p:txBody>
          <a:bodyPr/>
          <a:lstStyle>
            <a:lvl1pPr>
              <a:defRPr cap="small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284530" y="732758"/>
            <a:ext cx="2234603" cy="3285236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2720385" y="1600200"/>
            <a:ext cx="634987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969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8D45-B331-B140-83D3-CF8FAFB5354F}" type="datetimeFigureOut">
              <a:rPr lang="en-US" smtClean="0"/>
              <a:t>1/8/2015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EE50F-5B33-464C-A5BA-00F1A6B32DC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apestry-ppt-final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0" y="506233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Open Sans Light"/>
                <a:cs typeface="Open Sans Light"/>
              </a:rPr>
              <a:t>Our Partners</a:t>
            </a:r>
            <a:endParaRPr lang="en-US" sz="40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576066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Open Sans Light"/>
                <a:cs typeface="Open Sans Light"/>
              </a:rPr>
              <a:t>Thank You!</a:t>
            </a:r>
            <a:endParaRPr lang="en-US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pic>
        <p:nvPicPr>
          <p:cNvPr id="11" name="Picture 10" descr="tapestry-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300" y="522052"/>
            <a:ext cx="4076700" cy="11049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312777" y="1567504"/>
            <a:ext cx="8606118" cy="3494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full_colour_fhs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188" y="2735878"/>
            <a:ext cx="1607595" cy="892020"/>
          </a:xfrm>
          <a:prstGeom prst="rect">
            <a:avLst/>
          </a:prstGeom>
        </p:spPr>
      </p:pic>
      <p:pic>
        <p:nvPicPr>
          <p:cNvPr id="14" name="Picture 13" descr="GERAS_Wordmark_72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20" y="2750185"/>
            <a:ext cx="1427080" cy="465742"/>
          </a:xfrm>
          <a:prstGeom prst="rect">
            <a:avLst/>
          </a:prstGeom>
        </p:spPr>
      </p:pic>
      <p:pic>
        <p:nvPicPr>
          <p:cNvPr id="15" name="Picture 14" descr="Unknown.jpe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300" y="1909719"/>
            <a:ext cx="2273902" cy="471023"/>
          </a:xfrm>
          <a:prstGeom prst="rect">
            <a:avLst/>
          </a:prstGeom>
        </p:spPr>
      </p:pic>
      <p:pic>
        <p:nvPicPr>
          <p:cNvPr id="16" name="Picture 15" descr="HHS_St. Peter's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06" y="2134054"/>
            <a:ext cx="1412281" cy="431530"/>
          </a:xfrm>
          <a:prstGeom prst="rect">
            <a:avLst/>
          </a:prstGeom>
        </p:spPr>
      </p:pic>
      <p:pic>
        <p:nvPicPr>
          <p:cNvPr id="17" name="Picture 16" descr="degroote school of medicine - EPS.eps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625" y="1804821"/>
            <a:ext cx="2550911" cy="368807"/>
          </a:xfrm>
          <a:prstGeom prst="rect">
            <a:avLst/>
          </a:prstGeom>
        </p:spPr>
      </p:pic>
      <p:pic>
        <p:nvPicPr>
          <p:cNvPr id="18" name="Picture 17" descr="SM_logoTagline_stkd_RGB copy.JP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342" y="2565584"/>
            <a:ext cx="1275455" cy="701148"/>
          </a:xfrm>
          <a:prstGeom prst="rect">
            <a:avLst/>
          </a:prstGeom>
        </p:spPr>
      </p:pic>
      <p:pic>
        <p:nvPicPr>
          <p:cNvPr id="19" name="Picture 18" descr="UofS_3C_SM_PMS.eps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46" y="3663739"/>
            <a:ext cx="2070381" cy="469698"/>
          </a:xfrm>
          <a:prstGeom prst="rect">
            <a:avLst/>
          </a:prstGeom>
        </p:spPr>
      </p:pic>
      <p:pic>
        <p:nvPicPr>
          <p:cNvPr id="20" name="Picture 19" descr="MUN Logo CMYK.eps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202" y="3746728"/>
            <a:ext cx="1386959" cy="830802"/>
          </a:xfrm>
          <a:prstGeom prst="rect">
            <a:avLst/>
          </a:prstGeom>
        </p:spPr>
      </p:pic>
      <p:pic>
        <p:nvPicPr>
          <p:cNvPr id="21" name="Picture 20" descr="UBC_logo.pdf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412" y="3719813"/>
            <a:ext cx="741456" cy="1011077"/>
          </a:xfrm>
          <a:prstGeom prst="rect">
            <a:avLst/>
          </a:prstGeom>
        </p:spPr>
      </p:pic>
      <p:pic>
        <p:nvPicPr>
          <p:cNvPr id="22" name="Picture 21" descr="nhs_logo_213w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30" y="4225352"/>
            <a:ext cx="984414" cy="503761"/>
          </a:xfrm>
          <a:prstGeom prst="rect">
            <a:avLst/>
          </a:prstGeom>
        </p:spPr>
      </p:pic>
      <p:pic>
        <p:nvPicPr>
          <p:cNvPr id="23" name="Picture 22" descr="pagc_logo_213w.jp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657" y="4258773"/>
            <a:ext cx="886570" cy="470340"/>
          </a:xfrm>
          <a:prstGeom prst="rect">
            <a:avLst/>
          </a:prstGeom>
        </p:spPr>
      </p:pic>
      <p:pic>
        <p:nvPicPr>
          <p:cNvPr id="24" name="Picture 23" descr="UofT.tiff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555" y="2631231"/>
            <a:ext cx="1509578" cy="58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84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8D45-B331-B140-83D3-CF8FAFB5354F}" type="datetimeFigureOut">
              <a:rPr lang="en-US" smtClean="0"/>
              <a:t>1/8/2015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EE50F-5B33-464C-A5BA-00F1A6B32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078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8D45-B331-B140-83D3-CF8FAFB5354F}" type="datetimeFigureOut">
              <a:rPr lang="en-US" smtClean="0"/>
              <a:t>1/8/2015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EE50F-5B33-464C-A5BA-00F1A6B32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766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8D45-B331-B140-83D3-CF8FAFB5354F}" type="datetimeFigureOut">
              <a:rPr lang="en-US" smtClean="0"/>
              <a:t>1/8/2015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EE50F-5B33-464C-A5BA-00F1A6B32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5659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8D45-B331-B140-83D3-CF8FAFB5354F}" type="datetimeFigureOut">
              <a:rPr lang="en-US" smtClean="0"/>
              <a:t>1/8/2015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EE50F-5B33-464C-A5BA-00F1A6B32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290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8D45-B331-B140-83D3-CF8FAFB5354F}" type="datetimeFigureOut">
              <a:rPr lang="en-US" smtClean="0"/>
              <a:t>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EE50F-5B33-464C-A5BA-00F1A6B32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80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apestry-ppt-final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small">
                <a:latin typeface="+mj-lt"/>
              </a:defRPr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8D45-B331-B140-83D3-CF8FAFB5354F}" type="datetimeFigureOut">
              <a:rPr lang="en-US" smtClean="0"/>
              <a:t>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EE50F-5B33-464C-A5BA-00F1A6B32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569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8D45-B331-B140-83D3-CF8FAFB5354F}" type="datetimeFigureOut">
              <a:rPr lang="en-US" smtClean="0"/>
              <a:t>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EE50F-5B33-464C-A5BA-00F1A6B32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50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stry-ppt-final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small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8D45-B331-B140-83D3-CF8FAFB5354F}" type="datetimeFigureOut">
              <a:rPr lang="en-US" smtClean="0"/>
              <a:t>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EE50F-5B33-464C-A5BA-00F1A6B32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78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apestry-ppt-final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small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8D45-B331-B140-83D3-CF8FAFB5354F}" type="datetimeFigureOut">
              <a:rPr lang="en-US" smtClean="0"/>
              <a:t>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EE50F-5B33-464C-A5BA-00F1A6B32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78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apestry-ppt-final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small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8D45-B331-B140-83D3-CF8FAFB5354F}" type="datetimeFigureOut">
              <a:rPr lang="en-US" smtClean="0"/>
              <a:t>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EE50F-5B33-464C-A5BA-00F1A6B32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78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apestry-ppt-final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small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8D45-B331-B140-83D3-CF8FAFB5354F}" type="datetimeFigureOut">
              <a:rPr lang="en-US" smtClean="0"/>
              <a:t>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EE50F-5B33-464C-A5BA-00F1A6B32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78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stry-ppt-final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small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8D45-B331-B140-83D3-CF8FAFB5354F}" type="datetimeFigureOut">
              <a:rPr lang="en-US" smtClean="0"/>
              <a:t>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EE50F-5B33-464C-A5BA-00F1A6B32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78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8D45-B331-B140-83D3-CF8FAFB5354F}" type="datetimeFigureOut">
              <a:rPr lang="en-US" smtClean="0"/>
              <a:t>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EE50F-5B33-464C-A5BA-00F1A6B32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578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apestry-ppt-final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0385" y="274638"/>
            <a:ext cx="6349879" cy="1143000"/>
          </a:xfrm>
        </p:spPr>
        <p:txBody>
          <a:bodyPr/>
          <a:lstStyle>
            <a:lvl1pPr>
              <a:defRPr cap="small"/>
            </a:lvl1pPr>
          </a:lstStyle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4530" y="732758"/>
            <a:ext cx="2234603" cy="3285236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20385" y="1600200"/>
            <a:ext cx="634987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18D45-B331-B140-83D3-CF8FAFB5354F}" type="datetimeFigureOut">
              <a:rPr lang="en-US" smtClean="0"/>
              <a:t>1/8/2015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EE50F-5B33-464C-A5BA-00F1A6B32D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730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18D45-B331-B140-83D3-CF8FAFB5354F}" type="datetimeFigureOut">
              <a:rPr lang="en-US" smtClean="0"/>
              <a:t>1/8/2015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EE50F-5B33-464C-A5BA-00F1A6B32DC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221494" y="6033936"/>
            <a:ext cx="640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Open Sans Light"/>
                <a:cs typeface="Open Sans Light"/>
              </a:rPr>
              <a:t>INSERT TITLE</a:t>
            </a:r>
            <a:endParaRPr lang="en-US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373894" y="6186336"/>
            <a:ext cx="640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Open Sans Light"/>
                <a:cs typeface="Open Sans Light"/>
              </a:rPr>
              <a:t>INSERT TITLE</a:t>
            </a:r>
            <a:endParaRPr lang="en-US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446344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51" r:id="rId8"/>
    <p:sldLayoutId id="2147483652" r:id="rId9"/>
    <p:sldLayoutId id="2147483665" r:id="rId10"/>
    <p:sldLayoutId id="2147483666" r:id="rId11"/>
    <p:sldLayoutId id="2147483667" r:id="rId12"/>
    <p:sldLayoutId id="2147483668" r:id="rId13"/>
    <p:sldLayoutId id="2147483657" r:id="rId14"/>
    <p:sldLayoutId id="2147483653" r:id="rId15"/>
    <p:sldLayoutId id="2147483654" r:id="rId16"/>
    <p:sldLayoutId id="2147483655" r:id="rId17"/>
    <p:sldLayoutId id="2147483656" r:id="rId18"/>
    <p:sldLayoutId id="2147483658" r:id="rId19"/>
    <p:sldLayoutId id="2147483659" r:id="rId2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image" Target="../media/image44.wmf"/><Relationship Id="rId7" Type="http://schemas.openxmlformats.org/officeDocument/2006/relationships/image" Target="../media/image48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wmf"/><Relationship Id="rId5" Type="http://schemas.openxmlformats.org/officeDocument/2006/relationships/image" Target="../media/image46.wmf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ealthtapestry.ca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ealthtapestry.ca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484062"/>
            <a:ext cx="9144000" cy="638437"/>
          </a:xfrm>
        </p:spPr>
        <p:txBody>
          <a:bodyPr>
            <a:normAutofit fontScale="90000"/>
          </a:bodyPr>
          <a:lstStyle/>
          <a:p>
            <a:r>
              <a:rPr lang="en-CA" dirty="0">
                <a:solidFill>
                  <a:srgbClr val="008000"/>
                </a:solidFill>
              </a:rPr>
              <a:t>T</a:t>
            </a:r>
            <a:r>
              <a:rPr lang="en-CA" dirty="0">
                <a:solidFill>
                  <a:srgbClr val="17375E"/>
                </a:solidFill>
              </a:rPr>
              <a:t>eams </a:t>
            </a:r>
            <a:r>
              <a:rPr lang="en-CA" dirty="0">
                <a:solidFill>
                  <a:srgbClr val="008000"/>
                </a:solidFill>
              </a:rPr>
              <a:t>A</a:t>
            </a:r>
            <a:r>
              <a:rPr lang="en-CA" dirty="0">
                <a:solidFill>
                  <a:srgbClr val="17375E"/>
                </a:solidFill>
              </a:rPr>
              <a:t>dvancing </a:t>
            </a:r>
            <a:r>
              <a:rPr lang="en-CA" dirty="0">
                <a:solidFill>
                  <a:srgbClr val="008000"/>
                </a:solidFill>
              </a:rPr>
              <a:t>P</a:t>
            </a:r>
            <a:r>
              <a:rPr lang="en-CA" dirty="0">
                <a:solidFill>
                  <a:srgbClr val="17375E"/>
                </a:solidFill>
              </a:rPr>
              <a:t>atient </a:t>
            </a:r>
            <a:r>
              <a:rPr lang="en-CA" dirty="0">
                <a:solidFill>
                  <a:srgbClr val="008000"/>
                </a:solidFill>
              </a:rPr>
              <a:t>E</a:t>
            </a:r>
            <a:r>
              <a:rPr lang="en-CA" dirty="0">
                <a:solidFill>
                  <a:srgbClr val="17375E"/>
                </a:solidFill>
              </a:rPr>
              <a:t>xperiences:  </a:t>
            </a:r>
            <a:r>
              <a:rPr lang="en-CA" dirty="0">
                <a:solidFill>
                  <a:srgbClr val="008000"/>
                </a:solidFill>
              </a:rPr>
              <a:t>Str</a:t>
            </a:r>
            <a:r>
              <a:rPr lang="en-CA" dirty="0">
                <a:solidFill>
                  <a:srgbClr val="17375E"/>
                </a:solidFill>
              </a:rPr>
              <a:t>engthening Qualit</a:t>
            </a:r>
            <a:r>
              <a:rPr lang="en-CA" dirty="0">
                <a:solidFill>
                  <a:srgbClr val="008000"/>
                </a:solidFill>
              </a:rPr>
              <a:t>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74229" y="4789714"/>
            <a:ext cx="241662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Lisa Dolovich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Department of Family Medicine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McMaster University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On behalf of the TAPESTRY team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156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TAPESTRY volunteer Program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Expanding the Team, Engaging the Community</a:t>
            </a:r>
            <a:r>
              <a:rPr lang="en-US" b="1" dirty="0" smtClean="0">
                <a:solidFill>
                  <a:schemeClr val="tx1"/>
                </a:solidFill>
              </a:rPr>
              <a:t>.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(Lead: Oliver)</a:t>
            </a:r>
            <a:endParaRPr lang="en-US" b="1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3098800" cy="2273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8801" y="1"/>
            <a:ext cx="3053805" cy="2273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2606" y="1"/>
            <a:ext cx="2991394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09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are the Volunteers?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66699"/>
            <a:ext cx="3571992" cy="2376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722" y="2766699"/>
            <a:ext cx="3608977" cy="23768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1700" y="1911866"/>
            <a:ext cx="336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Student Volunteer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156199" y="1938298"/>
            <a:ext cx="336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Experienced Volunteer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0935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they Prepared?</a:t>
            </a:r>
          </a:p>
        </p:txBody>
      </p:sp>
      <p:pic>
        <p:nvPicPr>
          <p:cNvPr id="4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rcRect t="8674" b="8674"/>
          <a:stretch>
            <a:fillRect/>
          </a:stretch>
        </p:blipFill>
        <p:spPr>
          <a:xfrm>
            <a:off x="73286" y="1905000"/>
            <a:ext cx="6225914" cy="34240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78600" y="1473200"/>
            <a:ext cx="210820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Application &amp; Interview</a:t>
            </a:r>
          </a:p>
          <a:p>
            <a:endParaRPr lang="en-US" dirty="0"/>
          </a:p>
          <a:p>
            <a:r>
              <a:rPr lang="en-US" dirty="0" smtClean="0"/>
              <a:t>Immunizations Updated</a:t>
            </a:r>
          </a:p>
          <a:p>
            <a:endParaRPr lang="en-US" dirty="0"/>
          </a:p>
          <a:p>
            <a:r>
              <a:rPr lang="en-US" dirty="0" smtClean="0"/>
              <a:t>Police Check</a:t>
            </a:r>
          </a:p>
          <a:p>
            <a:endParaRPr lang="en-US" dirty="0"/>
          </a:p>
          <a:p>
            <a:r>
              <a:rPr lang="en-US" dirty="0" smtClean="0"/>
              <a:t>On-Line Learning Centre</a:t>
            </a:r>
          </a:p>
          <a:p>
            <a:endParaRPr lang="en-US" dirty="0"/>
          </a:p>
          <a:p>
            <a:r>
              <a:rPr lang="en-US" dirty="0" smtClean="0"/>
              <a:t>In Person Program Welcome</a:t>
            </a:r>
          </a:p>
          <a:p>
            <a:endParaRPr lang="en-US" dirty="0"/>
          </a:p>
          <a:p>
            <a:r>
              <a:rPr lang="en-US" dirty="0" smtClean="0"/>
              <a:t>Regular Lunch and Learn Sessions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47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Technology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The McMaster PHR,  Virtual Learning Centre and the TAP </a:t>
            </a:r>
            <a:r>
              <a:rPr lang="en-US" dirty="0" smtClean="0">
                <a:solidFill>
                  <a:schemeClr val="tx1"/>
                </a:solidFill>
              </a:rPr>
              <a:t>APP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(Leads: Chan, Carr, Agarwal, Richardson, Letts)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851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Virtual Learning Centre</a:t>
            </a:r>
            <a:br>
              <a:rPr lang="en-US" dirty="0" smtClean="0"/>
            </a:br>
            <a:r>
              <a:rPr lang="en-US" dirty="0" smtClean="0"/>
              <a:t>for volunteers and clinicians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Interactive</a:t>
            </a:r>
          </a:p>
          <a:p>
            <a:pPr lvl="2"/>
            <a:r>
              <a:rPr lang="en-US" dirty="0" smtClean="0"/>
              <a:t>Video scenarios</a:t>
            </a:r>
          </a:p>
          <a:p>
            <a:pPr lvl="2"/>
            <a:r>
              <a:rPr lang="en-US" dirty="0" smtClean="0"/>
              <a:t>Voice over content presentations</a:t>
            </a:r>
          </a:p>
          <a:p>
            <a:pPr lvl="2"/>
            <a:r>
              <a:rPr lang="en-US" dirty="0" smtClean="0"/>
              <a:t>Volunteer messaging forum</a:t>
            </a:r>
          </a:p>
          <a:p>
            <a:pPr lvl="2"/>
            <a:r>
              <a:rPr lang="en-US" dirty="0" smtClean="0"/>
              <a:t>Tests of proficiency </a:t>
            </a:r>
          </a:p>
          <a:p>
            <a:r>
              <a:rPr lang="en-US" dirty="0" smtClean="0"/>
              <a:t>Adaptable</a:t>
            </a:r>
          </a:p>
          <a:p>
            <a:pPr lvl="2"/>
            <a:r>
              <a:rPr lang="en-US" dirty="0" smtClean="0"/>
              <a:t>Content easily added, taken out and edited based on the needs of each community</a:t>
            </a:r>
          </a:p>
          <a:p>
            <a:r>
              <a:rPr lang="en-US" dirty="0" smtClean="0"/>
              <a:t>Sustainable</a:t>
            </a:r>
          </a:p>
          <a:p>
            <a:pPr lvl="2"/>
            <a:r>
              <a:rPr lang="en-US" dirty="0" smtClean="0"/>
              <a:t>Available free to each site</a:t>
            </a:r>
          </a:p>
          <a:p>
            <a:pPr lvl="2"/>
            <a:r>
              <a:rPr lang="en-US" dirty="0" smtClean="0"/>
              <a:t>No need for live training sessions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566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McMaster PHR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185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Functions</a:t>
            </a:r>
          </a:p>
          <a:p>
            <a:r>
              <a:rPr lang="en-US" dirty="0" smtClean="0"/>
              <a:t>Record of Health Data</a:t>
            </a:r>
          </a:p>
          <a:p>
            <a:r>
              <a:rPr lang="en-US" dirty="0" smtClean="0"/>
              <a:t>Improved Communication with Primary Care Team</a:t>
            </a:r>
          </a:p>
          <a:p>
            <a:r>
              <a:rPr lang="en-US" dirty="0" smtClean="0"/>
              <a:t>Book on-line Appointments</a:t>
            </a:r>
          </a:p>
          <a:p>
            <a:r>
              <a:rPr lang="en-US" dirty="0" smtClean="0"/>
              <a:t>Access Medical Records</a:t>
            </a:r>
          </a:p>
          <a:p>
            <a:r>
              <a:rPr lang="en-US" dirty="0" smtClean="0"/>
              <a:t>Utilize Self Management Tools for DM, HTN, Exercise, Nutrition and other health goals.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689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6285" y="867735"/>
            <a:ext cx="11056964" cy="602292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McMaster PHR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7386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TAPESTRY APP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7429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Introductory Tools – Visit 1.</a:t>
            </a:r>
          </a:p>
          <a:p>
            <a:pPr lvl="1"/>
            <a:r>
              <a:rPr lang="en-US" dirty="0" smtClean="0"/>
              <a:t>Goal Setting Exercise</a:t>
            </a:r>
          </a:p>
          <a:p>
            <a:pPr lvl="1"/>
            <a:r>
              <a:rPr lang="en-US" dirty="0" smtClean="0"/>
              <a:t>What Matters Most?  Who Matters Most?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Tools Related to Optimal Aging – Visit 2, 3 and beyond.</a:t>
            </a:r>
          </a:p>
          <a:p>
            <a:pPr lvl="1"/>
            <a:r>
              <a:rPr lang="en-US" dirty="0" smtClean="0"/>
              <a:t>Nutrition (Screen II)</a:t>
            </a:r>
          </a:p>
          <a:p>
            <a:pPr lvl="1"/>
            <a:r>
              <a:rPr lang="en-US" dirty="0" smtClean="0"/>
              <a:t>Physical Activity (RAPA) and Mobility (</a:t>
            </a:r>
            <a:r>
              <a:rPr lang="en-US" dirty="0" err="1" smtClean="0"/>
              <a:t>Manty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Social Supports (Duke Social Support Index)</a:t>
            </a:r>
          </a:p>
          <a:p>
            <a:pPr lvl="1"/>
            <a:r>
              <a:rPr lang="en-US" dirty="0" smtClean="0"/>
              <a:t>Functional Abilities and overall health (Edmonton Frail Scale, EQ5D) </a:t>
            </a:r>
          </a:p>
          <a:p>
            <a:pPr lvl="1"/>
            <a:r>
              <a:rPr lang="en-US" dirty="0" smtClean="0"/>
              <a:t>Advance Directives</a:t>
            </a:r>
          </a:p>
          <a:p>
            <a:pPr lvl="1"/>
            <a:r>
              <a:rPr lang="en-US" dirty="0" smtClean="0"/>
              <a:t>Cognition and Mental Health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62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019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4100"/>
            <a:ext cx="9144000" cy="773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9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019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500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Describe the</a:t>
            </a:r>
          </a:p>
          <a:p>
            <a:pPr lvl="1"/>
            <a:r>
              <a:rPr lang="en-US" dirty="0" smtClean="0"/>
              <a:t>TAPESTRY organization</a:t>
            </a:r>
          </a:p>
          <a:p>
            <a:pPr lvl="1"/>
            <a:r>
              <a:rPr lang="en-US" dirty="0" smtClean="0"/>
              <a:t>TAPESTRY approach</a:t>
            </a:r>
          </a:p>
          <a:p>
            <a:pPr lvl="1"/>
            <a:r>
              <a:rPr lang="en-US" dirty="0" smtClean="0"/>
              <a:t>TAPESTRY program development</a:t>
            </a:r>
          </a:p>
          <a:p>
            <a:pPr lvl="1"/>
            <a:r>
              <a:rPr lang="en-US" dirty="0" smtClean="0"/>
              <a:t>TAPESTRY selected research findings and next step research plans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9297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4-10-18 at 1.00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72" y="113852"/>
            <a:ext cx="8121927" cy="656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66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4-09-30 at 1.25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54200"/>
            <a:ext cx="9144000" cy="847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220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330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Clinical Teams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7943"/>
            <a:ext cx="8369300" cy="47037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smtClean="0"/>
              <a:t>What Have Clinics Done to Change How They Work?</a:t>
            </a:r>
          </a:p>
          <a:p>
            <a:pPr lvl="2"/>
            <a:r>
              <a:rPr lang="en-US" sz="2800" dirty="0" smtClean="0"/>
              <a:t>TIME and SPACE:  Weekly huddles occur in our clinical settings to review TAP Reports coming in from Volunteers</a:t>
            </a:r>
          </a:p>
          <a:p>
            <a:pPr marL="0" indent="0">
              <a:buNone/>
            </a:pPr>
            <a:r>
              <a:rPr lang="en-US" sz="2800" dirty="0" smtClean="0"/>
              <a:t>How are Clinicians Using The Information?</a:t>
            </a:r>
          </a:p>
          <a:p>
            <a:pPr lvl="2"/>
            <a:r>
              <a:rPr lang="en-US" dirty="0" smtClean="0"/>
              <a:t>Care plans developed based on:</a:t>
            </a:r>
          </a:p>
          <a:p>
            <a:pPr lvl="3"/>
            <a:r>
              <a:rPr lang="en-US" sz="2400" dirty="0" smtClean="0"/>
              <a:t> Patient Goals</a:t>
            </a:r>
            <a:endParaRPr lang="en-US" sz="2400" dirty="0"/>
          </a:p>
          <a:p>
            <a:pPr lvl="3"/>
            <a:r>
              <a:rPr lang="en-US" sz="2400" dirty="0" smtClean="0"/>
              <a:t>Results of Clinical Tools (from the APP)</a:t>
            </a:r>
          </a:p>
          <a:p>
            <a:pPr lvl="3"/>
            <a:r>
              <a:rPr lang="en-US" sz="2400" dirty="0" smtClean="0"/>
              <a:t>The Clinical Teams’ knowledge of the patient. </a:t>
            </a:r>
          </a:p>
          <a:p>
            <a:pPr lvl="3"/>
            <a:r>
              <a:rPr lang="en-US" sz="2400" dirty="0" smtClean="0"/>
              <a:t>Engagement with Community Service Providers</a:t>
            </a:r>
          </a:p>
          <a:p>
            <a:pPr lvl="3"/>
            <a:r>
              <a:rPr lang="en-US" sz="2400" dirty="0" smtClean="0"/>
              <a:t>Volunteers engaged in follow up activities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2334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Services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Pilot testing a process for personalizing identification of community services and activities</a:t>
            </a:r>
          </a:p>
          <a:p>
            <a:r>
              <a:rPr lang="en-US" dirty="0" smtClean="0"/>
              <a:t>Community partner agencies participating in program development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5713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371" y="274638"/>
            <a:ext cx="873034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Steps to Develop the </a:t>
            </a:r>
            <a:br>
              <a:rPr lang="en-US" dirty="0" smtClean="0"/>
            </a:br>
            <a:r>
              <a:rPr lang="en-US" dirty="0" smtClean="0"/>
              <a:t>TAPESTRY Approach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Co-design using the persona scenario exercise</a:t>
            </a:r>
          </a:p>
          <a:p>
            <a:r>
              <a:rPr lang="en-US" dirty="0" smtClean="0"/>
              <a:t>Formal consideration of sustainability from start</a:t>
            </a:r>
          </a:p>
          <a:p>
            <a:r>
              <a:rPr lang="en-US" dirty="0"/>
              <a:t>Developmental evaluation approach applied throughout development </a:t>
            </a:r>
            <a:r>
              <a:rPr lang="en-US" dirty="0" smtClean="0"/>
              <a:t>phase</a:t>
            </a:r>
          </a:p>
          <a:p>
            <a:r>
              <a:rPr lang="en-US" dirty="0" smtClean="0"/>
              <a:t>Iterative pilot testing with </a:t>
            </a:r>
            <a:r>
              <a:rPr lang="en-US" dirty="0" err="1" smtClean="0"/>
              <a:t>Qual</a:t>
            </a:r>
            <a:r>
              <a:rPr lang="en-US" dirty="0" smtClean="0"/>
              <a:t> and </a:t>
            </a:r>
            <a:r>
              <a:rPr lang="en-US" dirty="0" err="1" smtClean="0"/>
              <a:t>Quan</a:t>
            </a:r>
            <a:r>
              <a:rPr lang="en-US" dirty="0" smtClean="0"/>
              <a:t> data collection including adaptations</a:t>
            </a:r>
          </a:p>
          <a:p>
            <a:r>
              <a:rPr lang="en-US" dirty="0" smtClean="0"/>
              <a:t>Build to larger scale RCTs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48460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286"/>
            <a:ext cx="8229600" cy="1458684"/>
          </a:xfrm>
        </p:spPr>
        <p:txBody>
          <a:bodyPr>
            <a:normAutofit fontScale="90000"/>
          </a:bodyPr>
          <a:lstStyle/>
          <a:p>
            <a:r>
              <a:rPr lang="en-CA" sz="4000" b="1" dirty="0" smtClean="0"/>
              <a:t>Co-development Design of TAPESTRY using Persona Scenario methodology</a:t>
            </a:r>
            <a:br>
              <a:rPr lang="en-CA" sz="4000" b="1" dirty="0" smtClean="0"/>
            </a:br>
            <a:r>
              <a:rPr lang="en-CA" sz="2700" b="1" dirty="0" smtClean="0"/>
              <a:t>(Leads: </a:t>
            </a:r>
            <a:r>
              <a:rPr lang="en-CA" sz="2700" b="1" dirty="0" err="1" smtClean="0"/>
              <a:t>Valitis</a:t>
            </a:r>
            <a:r>
              <a:rPr lang="en-CA" sz="2700" b="1" dirty="0" smtClean="0"/>
              <a:t> and Dolovich)</a:t>
            </a:r>
            <a:endParaRPr lang="en-CA" sz="27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1970"/>
            <a:ext cx="7620000" cy="3823253"/>
          </a:xfrm>
        </p:spPr>
        <p:txBody>
          <a:bodyPr>
            <a:normAutofit fontScale="85000" lnSpcReduction="10000"/>
          </a:bodyPr>
          <a:lstStyle/>
          <a:p>
            <a:r>
              <a:rPr lang="en-CA" dirty="0" smtClean="0"/>
              <a:t>IT/E-health background </a:t>
            </a:r>
          </a:p>
          <a:p>
            <a:pPr marL="342866" lvl="1" indent="-342866">
              <a:buFont typeface="Arial"/>
              <a:buChar char="•"/>
            </a:pPr>
            <a:r>
              <a:rPr lang="en-CA" sz="3200" dirty="0"/>
              <a:t>Characteristic elements: Actors or agents, setting, goals or </a:t>
            </a:r>
            <a:r>
              <a:rPr lang="en-CA" sz="3200" dirty="0" smtClean="0"/>
              <a:t>objectives, actions and events </a:t>
            </a:r>
            <a:endParaRPr lang="en-CA" sz="3200" dirty="0"/>
          </a:p>
          <a:p>
            <a:r>
              <a:rPr lang="en-CA" dirty="0" smtClean="0"/>
              <a:t>Adapted for development of complex health services intervention</a:t>
            </a:r>
          </a:p>
          <a:p>
            <a:r>
              <a:rPr lang="en-CA" dirty="0" smtClean="0"/>
              <a:t>Advantages over traditional focus group discussion</a:t>
            </a:r>
          </a:p>
          <a:p>
            <a:pPr lvl="1"/>
            <a:r>
              <a:rPr lang="en-CA" dirty="0" smtClean="0"/>
              <a:t>Examining a complex concept not yet in place</a:t>
            </a:r>
          </a:p>
          <a:p>
            <a:pPr lvl="1"/>
            <a:r>
              <a:rPr lang="en-CA" dirty="0" smtClean="0"/>
              <a:t>Informed by experience yet separated</a:t>
            </a:r>
          </a:p>
          <a:p>
            <a:pPr lvl="1"/>
            <a:r>
              <a:rPr lang="en-CA" dirty="0" smtClean="0"/>
              <a:t>Focused communication – developing specifications</a:t>
            </a:r>
          </a:p>
          <a:p>
            <a:pPr>
              <a:buNone/>
            </a:pPr>
            <a:endParaRPr lang="en-CA" sz="2400" dirty="0"/>
          </a:p>
          <a:p>
            <a:pPr>
              <a:buNone/>
            </a:pPr>
            <a:endParaRPr lang="en-CA" sz="2400" dirty="0"/>
          </a:p>
          <a:p>
            <a:pPr>
              <a:buNone/>
            </a:pPr>
            <a:endParaRPr lang="en-CA" sz="2400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2234-FA03-4D46-B5AD-E803AE4408F6}" type="slidenum">
              <a:rPr lang="en-CA" smtClean="0"/>
              <a:pPr/>
              <a:t>25</a:t>
            </a:fld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2068286" y="5338583"/>
            <a:ext cx="7075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/>
              <a:t>Valiatis</a:t>
            </a:r>
            <a:r>
              <a:rPr lang="en-CA" dirty="0"/>
              <a:t> et. al, Persona-scenario exercise for co-designing 		        primary care interventions Canadian Family Physician,  </a:t>
            </a:r>
            <a:r>
              <a:rPr lang="en-CA" dirty="0" smtClean="0"/>
              <a:t>(</a:t>
            </a:r>
            <a:r>
              <a:rPr lang="en-CA" dirty="0"/>
              <a:t>60) March </a:t>
            </a:r>
            <a:r>
              <a:rPr lang="en-CA" dirty="0" smtClean="0"/>
              <a:t>2014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8713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b="1" dirty="0" smtClean="0"/>
              <a:t>Participants (in groups)</a:t>
            </a:r>
            <a:endParaRPr lang="en-CA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535113"/>
            <a:ext cx="4040188" cy="502761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CA" sz="3100" dirty="0" smtClean="0"/>
              <a:t>53 participants</a:t>
            </a:r>
          </a:p>
          <a:p>
            <a:pPr marL="0" lvl="0" indent="0">
              <a:buNone/>
            </a:pPr>
            <a:r>
              <a:rPr lang="en-CA" sz="3100" dirty="0" smtClean="0"/>
              <a:t>including:</a:t>
            </a:r>
          </a:p>
          <a:p>
            <a:pPr lvl="1"/>
            <a:r>
              <a:rPr lang="en-CA" sz="2700" dirty="0" smtClean="0"/>
              <a:t>Patients</a:t>
            </a:r>
          </a:p>
          <a:p>
            <a:pPr lvl="1"/>
            <a:r>
              <a:rPr lang="en-CA" sz="2700" dirty="0"/>
              <a:t>V</a:t>
            </a:r>
            <a:r>
              <a:rPr lang="en-CA" sz="2700" dirty="0" smtClean="0"/>
              <a:t>olunteers  </a:t>
            </a:r>
            <a:endParaRPr lang="en-CA" sz="2700" dirty="0"/>
          </a:p>
          <a:p>
            <a:pPr lvl="1"/>
            <a:r>
              <a:rPr lang="en-CA" sz="2700" dirty="0"/>
              <a:t>Interprofessional health care team </a:t>
            </a:r>
            <a:r>
              <a:rPr lang="en-CA" sz="2700" dirty="0" smtClean="0"/>
              <a:t>members</a:t>
            </a:r>
          </a:p>
          <a:p>
            <a:pPr lvl="1"/>
            <a:r>
              <a:rPr lang="en-CA" sz="2700" dirty="0" smtClean="0"/>
              <a:t>Service </a:t>
            </a:r>
            <a:r>
              <a:rPr lang="en-CA" sz="2700" dirty="0"/>
              <a:t>providers from community organizations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2234-FA03-4D46-B5AD-E803AE4408F6}" type="slidenum">
              <a:rPr lang="en-CA" smtClean="0"/>
              <a:pPr/>
              <a:t>26</a:t>
            </a:fld>
            <a:endParaRPr lang="en-CA"/>
          </a:p>
        </p:txBody>
      </p:sp>
      <p:pic>
        <p:nvPicPr>
          <p:cNvPr id="9" name="Picture 5"/>
          <p:cNvPicPr>
            <a:picLocks noGrp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2095499"/>
            <a:ext cx="4038600" cy="3152775"/>
          </a:xfrm>
          <a:prstGeom prst="rect">
            <a:avLst/>
          </a:prstGeom>
          <a:noFill/>
          <a:ln>
            <a:noFill/>
          </a:ln>
          <a:effectLst>
            <a:outerShdw blurRad="38100" dist="12699" dir="54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10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b="1" dirty="0" smtClean="0"/>
              <a:t>Data Collection</a:t>
            </a:r>
            <a:endParaRPr lang="en-CA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7559"/>
            <a:ext cx="8229600" cy="5022849"/>
          </a:xfrm>
        </p:spPr>
        <p:txBody>
          <a:bodyPr>
            <a:normAutofit lnSpcReduction="10000"/>
          </a:bodyPr>
          <a:lstStyle/>
          <a:p>
            <a:pPr marL="114289" indent="0">
              <a:buNone/>
            </a:pPr>
            <a:r>
              <a:rPr lang="en-CA" b="1" dirty="0"/>
              <a:t>Discussion Group overview</a:t>
            </a:r>
            <a:endParaRPr lang="en-CA" dirty="0" smtClean="0"/>
          </a:p>
          <a:p>
            <a:r>
              <a:rPr lang="en-CA" dirty="0" smtClean="0"/>
              <a:t>Standard questions, tailored to audience</a:t>
            </a:r>
          </a:p>
          <a:p>
            <a:r>
              <a:rPr lang="en-CA" dirty="0" smtClean="0"/>
              <a:t>Guided by facilitator/assistants</a:t>
            </a:r>
          </a:p>
          <a:p>
            <a:r>
              <a:rPr lang="en-CA" dirty="0" smtClean="0"/>
              <a:t>Worked in pairs (mostly) </a:t>
            </a:r>
          </a:p>
          <a:p>
            <a:pPr lvl="1"/>
            <a:r>
              <a:rPr lang="en-CA" dirty="0" smtClean="0"/>
              <a:t>Created a persona/scenario based on their background (name, age, comfort with technology, attitudes about health etc…)</a:t>
            </a:r>
          </a:p>
          <a:p>
            <a:r>
              <a:rPr lang="en-CA" dirty="0" smtClean="0"/>
              <a:t>Reported answers to recorder</a:t>
            </a:r>
          </a:p>
          <a:p>
            <a:r>
              <a:rPr lang="en-CA" dirty="0" smtClean="0"/>
              <a:t>Shared personas and scenarios </a:t>
            </a:r>
            <a:r>
              <a:rPr lang="en-CA" dirty="0"/>
              <a:t>with </a:t>
            </a:r>
            <a:r>
              <a:rPr lang="en-CA" dirty="0" smtClean="0"/>
              <a:t>group</a:t>
            </a:r>
            <a:endParaRPr lang="en-CA" sz="2200" dirty="0" smtClean="0"/>
          </a:p>
          <a:p>
            <a:pPr marL="0" indent="0">
              <a:buNone/>
            </a:pPr>
            <a:r>
              <a:rPr lang="en-CA" sz="2200" dirty="0" smtClean="0"/>
              <a:t>Also see: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2234-FA03-4D46-B5AD-E803AE4408F6}" type="slidenum">
              <a:rPr lang="en-CA" smtClean="0"/>
              <a:pPr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411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 bwMode="auto">
          <a:xfrm>
            <a:off x="244475" y="52388"/>
            <a:ext cx="8747125" cy="1325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CA" altLang="en-US" sz="2000" b="1" smtClean="0"/>
              <a:t>User-Centred Design example: </a:t>
            </a:r>
            <a:br>
              <a:rPr lang="en-CA" altLang="en-US" sz="2000" b="1" smtClean="0"/>
            </a:br>
            <a:r>
              <a:rPr lang="en-CA" altLang="en-US" sz="2000" b="1" smtClean="0"/>
              <a:t>Persona Scenario Exercise for development of an multicomponent approach to be integrated into the health care system …</a:t>
            </a:r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43B18D0B-9C2F-4B81-98EF-D23AAB494724}" type="slidenum">
              <a:rPr lang="en-CA" altLang="en-US"/>
              <a:pPr/>
              <a:t>28</a:t>
            </a:fld>
            <a:endParaRPr lang="en-CA" altLang="en-US"/>
          </a:p>
        </p:txBody>
      </p:sp>
      <p:pic>
        <p:nvPicPr>
          <p:cNvPr id="8196" name="Picture 2" descr="C:\Users\longaj\AppData\Local\Microsoft\Windows\Temporary Internet Files\Content.IE5\4BCTY4YQ\MC900297565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4570413"/>
            <a:ext cx="180975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" descr="C:\Users\longaj\AppData\Local\Microsoft\Windows\Temporary Internet Files\Content.IE5\VJ26BHVN\MC900432626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388" y="2519363"/>
            <a:ext cx="14160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6" descr="C:\Users\longaj\AppData\Local\Microsoft\Windows\Temporary Internet Files\Content.IE5\4BCTY4YQ\MC900019332[1].w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5" y="3248025"/>
            <a:ext cx="1631950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eft-Right Arrow 4"/>
          <p:cNvSpPr/>
          <p:nvPr/>
        </p:nvSpPr>
        <p:spPr>
          <a:xfrm rot="558794">
            <a:off x="2703513" y="3352800"/>
            <a:ext cx="600075" cy="14605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22" name="Left-Right Arrow 21"/>
          <p:cNvSpPr/>
          <p:nvPr/>
        </p:nvSpPr>
        <p:spPr>
          <a:xfrm rot="19230453">
            <a:off x="4343400" y="2711450"/>
            <a:ext cx="600075" cy="14605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23" name="Left-Right Arrow 22"/>
          <p:cNvSpPr/>
          <p:nvPr/>
        </p:nvSpPr>
        <p:spPr>
          <a:xfrm rot="543383">
            <a:off x="4483100" y="3563938"/>
            <a:ext cx="600075" cy="14605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pic>
        <p:nvPicPr>
          <p:cNvPr id="8202" name="Picture 20" descr="C:\Users\longaj\AppData\Local\Microsoft\Windows\Temporary Internet Files\Content.IE5\4BCTY4YQ\MC900212125[1].w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38" y="1417638"/>
            <a:ext cx="950912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21" descr="C:\Users\longaj\AppData\Local\Microsoft\Windows\Temporary Internet Files\Content.IE5\YI8PKURO\MC900090183[1].wm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2290763"/>
            <a:ext cx="2030412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5" y="1651000"/>
            <a:ext cx="1812925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205" name="Straight Arrow Connector 8"/>
          <p:cNvCxnSpPr>
            <a:cxnSpLocks noChangeShapeType="1"/>
          </p:cNvCxnSpPr>
          <p:nvPr/>
        </p:nvCxnSpPr>
        <p:spPr bwMode="auto">
          <a:xfrm flipV="1">
            <a:off x="4476750" y="2797175"/>
            <a:ext cx="2076450" cy="508000"/>
          </a:xfrm>
          <a:prstGeom prst="straightConnector1">
            <a:avLst/>
          </a:prstGeom>
          <a:noFill/>
          <a:ln w="73025" algn="ctr">
            <a:solidFill>
              <a:schemeClr val="accent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06" name="Straight Arrow Connector 10"/>
          <p:cNvCxnSpPr>
            <a:cxnSpLocks noChangeShapeType="1"/>
          </p:cNvCxnSpPr>
          <p:nvPr/>
        </p:nvCxnSpPr>
        <p:spPr bwMode="auto">
          <a:xfrm>
            <a:off x="5734050" y="2398713"/>
            <a:ext cx="863600" cy="254000"/>
          </a:xfrm>
          <a:prstGeom prst="straightConnector1">
            <a:avLst/>
          </a:prstGeom>
          <a:noFill/>
          <a:ln w="63500" algn="ctr">
            <a:solidFill>
              <a:schemeClr val="accent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07" name="Straight Arrow Connector 12"/>
          <p:cNvCxnSpPr>
            <a:cxnSpLocks noChangeShapeType="1"/>
          </p:cNvCxnSpPr>
          <p:nvPr/>
        </p:nvCxnSpPr>
        <p:spPr bwMode="auto">
          <a:xfrm flipV="1">
            <a:off x="2724150" y="2089150"/>
            <a:ext cx="1954213" cy="447675"/>
          </a:xfrm>
          <a:prstGeom prst="straightConnector1">
            <a:avLst/>
          </a:prstGeom>
          <a:noFill/>
          <a:ln w="69850" algn="ctr">
            <a:solidFill>
              <a:schemeClr val="accent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08" name="Straight Arrow Connector 15"/>
          <p:cNvCxnSpPr>
            <a:cxnSpLocks noChangeShapeType="1"/>
          </p:cNvCxnSpPr>
          <p:nvPr/>
        </p:nvCxnSpPr>
        <p:spPr bwMode="auto">
          <a:xfrm flipV="1">
            <a:off x="6545263" y="3186113"/>
            <a:ext cx="863600" cy="379412"/>
          </a:xfrm>
          <a:prstGeom prst="straightConnector1">
            <a:avLst/>
          </a:prstGeom>
          <a:noFill/>
          <a:ln w="66675" algn="ctr">
            <a:solidFill>
              <a:schemeClr val="accent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09" name="Straight Arrow Connector 17"/>
          <p:cNvCxnSpPr>
            <a:cxnSpLocks noChangeShapeType="1"/>
          </p:cNvCxnSpPr>
          <p:nvPr/>
        </p:nvCxnSpPr>
        <p:spPr bwMode="auto">
          <a:xfrm>
            <a:off x="5486400" y="2797175"/>
            <a:ext cx="152400" cy="450850"/>
          </a:xfrm>
          <a:prstGeom prst="straightConnector1">
            <a:avLst/>
          </a:prstGeom>
          <a:noFill/>
          <a:ln w="47625" algn="ctr">
            <a:solidFill>
              <a:schemeClr val="accent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0" name="Straight Arrow Connector 19"/>
          <p:cNvCxnSpPr>
            <a:cxnSpLocks noChangeShapeType="1"/>
          </p:cNvCxnSpPr>
          <p:nvPr/>
        </p:nvCxnSpPr>
        <p:spPr bwMode="auto">
          <a:xfrm>
            <a:off x="2584450" y="2459038"/>
            <a:ext cx="4108450" cy="284162"/>
          </a:xfrm>
          <a:prstGeom prst="straightConnector1">
            <a:avLst/>
          </a:prstGeom>
          <a:noFill/>
          <a:ln w="76200" algn="ctr">
            <a:solidFill>
              <a:schemeClr val="accent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11" name="TextBox 23"/>
          <p:cNvSpPr txBox="1">
            <a:spLocks noChangeArrowheads="1"/>
          </p:cNvSpPr>
          <p:nvPr/>
        </p:nvSpPr>
        <p:spPr bwMode="auto">
          <a:xfrm>
            <a:off x="3101975" y="1268413"/>
            <a:ext cx="19891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Health care team</a:t>
            </a:r>
            <a:endParaRPr lang="en-CA" altLang="en-US" sz="1800"/>
          </a:p>
        </p:txBody>
      </p:sp>
      <p:sp>
        <p:nvSpPr>
          <p:cNvPr id="8212" name="TextBox 24"/>
          <p:cNvSpPr txBox="1">
            <a:spLocks noChangeArrowheads="1"/>
          </p:cNvSpPr>
          <p:nvPr/>
        </p:nvSpPr>
        <p:spPr bwMode="auto">
          <a:xfrm>
            <a:off x="6116638" y="1274763"/>
            <a:ext cx="1828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600"/>
              <a:t>volunteers</a:t>
            </a:r>
            <a:endParaRPr lang="en-CA" altLang="en-US" sz="1600"/>
          </a:p>
        </p:txBody>
      </p:sp>
      <p:sp>
        <p:nvSpPr>
          <p:cNvPr id="8213" name="TextBox 25"/>
          <p:cNvSpPr txBox="1">
            <a:spLocks noChangeArrowheads="1"/>
          </p:cNvSpPr>
          <p:nvPr/>
        </p:nvSpPr>
        <p:spPr bwMode="auto">
          <a:xfrm>
            <a:off x="187325" y="1812925"/>
            <a:ext cx="15478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Community organizations</a:t>
            </a:r>
            <a:endParaRPr lang="en-CA" altLang="en-US" sz="1800"/>
          </a:p>
        </p:txBody>
      </p:sp>
      <p:sp>
        <p:nvSpPr>
          <p:cNvPr id="8214" name="TextBox 26"/>
          <p:cNvSpPr txBox="1">
            <a:spLocks noChangeArrowheads="1"/>
          </p:cNvSpPr>
          <p:nvPr/>
        </p:nvSpPr>
        <p:spPr bwMode="auto">
          <a:xfrm>
            <a:off x="6545263" y="4460875"/>
            <a:ext cx="1666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800"/>
              <a:t>technology</a:t>
            </a:r>
            <a:endParaRPr lang="en-CA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412 actionable items</a:t>
            </a:r>
          </a:p>
          <a:p>
            <a:pPr lvl="1"/>
            <a:r>
              <a:rPr lang="en-US" dirty="0" smtClean="0"/>
              <a:t>88 related to IT</a:t>
            </a:r>
          </a:p>
          <a:p>
            <a:pPr lvl="1"/>
            <a:r>
              <a:rPr lang="en-US" dirty="0" smtClean="0"/>
              <a:t>67 related to </a:t>
            </a:r>
            <a:r>
              <a:rPr lang="en-US" dirty="0" err="1" smtClean="0"/>
              <a:t>interprofessional</a:t>
            </a:r>
            <a:r>
              <a:rPr lang="en-US" dirty="0" smtClean="0"/>
              <a:t> teams</a:t>
            </a:r>
          </a:p>
          <a:p>
            <a:pPr lvl="1"/>
            <a:r>
              <a:rPr lang="en-US" dirty="0" smtClean="0"/>
              <a:t>118 related to volunteers</a:t>
            </a:r>
          </a:p>
          <a:p>
            <a:pPr lvl="1"/>
            <a:r>
              <a:rPr lang="en-US" dirty="0" smtClean="0"/>
              <a:t>76 related to the patient</a:t>
            </a:r>
          </a:p>
          <a:p>
            <a:pPr lvl="1"/>
            <a:r>
              <a:rPr lang="en-US" dirty="0" smtClean="0"/>
              <a:t>52 related to community</a:t>
            </a:r>
          </a:p>
          <a:p>
            <a:r>
              <a:rPr lang="en-US" dirty="0" smtClean="0"/>
              <a:t>Development Team considered each item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015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TAPESTRY Support</a:t>
            </a:r>
            <a:endParaRPr lang="en-US" dirty="0"/>
          </a:p>
        </p:txBody>
      </p:sp>
      <p:sp>
        <p:nvSpPr>
          <p:cNvPr id="4" name="Content Placeholder 5"/>
          <p:cNvSpPr>
            <a:spLocks noGrp="1"/>
          </p:cNvSpPr>
          <p:nvPr>
            <p:ph idx="1"/>
          </p:nvPr>
        </p:nvSpPr>
        <p:spPr>
          <a:xfrm>
            <a:off x="457200" y="1284514"/>
            <a:ext cx="8229600" cy="4525963"/>
          </a:xfrm>
        </p:spPr>
        <p:txBody>
          <a:bodyPr>
            <a:normAutofit/>
          </a:bodyPr>
          <a:lstStyle/>
          <a:p>
            <a:r>
              <a:rPr lang="en-CA" sz="2800" dirty="0"/>
              <a:t>A Health Canada funded initiative </a:t>
            </a:r>
            <a:r>
              <a:rPr lang="en-CA" sz="2800" dirty="0" smtClean="0"/>
              <a:t> ($6.5 m)</a:t>
            </a:r>
          </a:p>
          <a:p>
            <a:pPr marL="533400" lvl="2" indent="-430213" defTabSz="631825"/>
            <a:r>
              <a:rPr lang="en-CA" sz="2800" dirty="0" smtClean="0"/>
              <a:t>with </a:t>
            </a:r>
            <a:r>
              <a:rPr lang="en-CA" sz="2800" dirty="0"/>
              <a:t>additional </a:t>
            </a:r>
            <a:r>
              <a:rPr lang="en-CA" sz="2800" dirty="0" smtClean="0"/>
              <a:t>support from </a:t>
            </a:r>
            <a:r>
              <a:rPr lang="en-CA" sz="2800" dirty="0"/>
              <a:t>the Government of Ontario (MOHLTC</a:t>
            </a:r>
            <a:r>
              <a:rPr lang="en-CA" sz="2800" dirty="0" smtClean="0"/>
              <a:t>)</a:t>
            </a:r>
          </a:p>
          <a:p>
            <a:pPr marL="533400" lvl="2" indent="-430213" defTabSz="631825"/>
            <a:r>
              <a:rPr lang="en-CA" sz="2800" dirty="0" err="1" smtClean="0"/>
              <a:t>LaBarge</a:t>
            </a:r>
            <a:r>
              <a:rPr lang="en-CA" sz="2800" dirty="0" smtClean="0"/>
              <a:t> </a:t>
            </a:r>
            <a:r>
              <a:rPr lang="en-CA" sz="2800" dirty="0"/>
              <a:t>Optimal Aging </a:t>
            </a:r>
            <a:r>
              <a:rPr lang="en-CA" sz="2800" dirty="0" smtClean="0"/>
              <a:t>Initiative</a:t>
            </a:r>
            <a:endParaRPr lang="en-CA" sz="2800" dirty="0"/>
          </a:p>
          <a:p>
            <a:pPr marL="533400" lvl="2" indent="-430213" defTabSz="631825"/>
            <a:r>
              <a:rPr lang="en-CA" sz="2800" dirty="0" smtClean="0"/>
              <a:t>McMaster </a:t>
            </a:r>
            <a:r>
              <a:rPr lang="en-CA" sz="2800" dirty="0"/>
              <a:t>Family Health Organization</a:t>
            </a:r>
          </a:p>
          <a:p>
            <a:pPr marL="533400" indent="-430213" defTabSz="631825"/>
            <a:endParaRPr lang="en-CA" sz="2800" dirty="0" smtClean="0"/>
          </a:p>
          <a:p>
            <a:r>
              <a:rPr lang="en-CA" sz="2800" dirty="0" smtClean="0"/>
              <a:t>2013-2016</a:t>
            </a:r>
          </a:p>
          <a:p>
            <a:r>
              <a:rPr lang="en-CA" sz="2800" dirty="0" smtClean="0"/>
              <a:t>Funding </a:t>
            </a:r>
            <a:r>
              <a:rPr lang="en-CA" sz="2800" dirty="0"/>
              <a:t>awarded to the Faculty of Health </a:t>
            </a:r>
            <a:r>
              <a:rPr lang="en-CA" sz="2800" dirty="0" smtClean="0"/>
              <a:t>Sciences, </a:t>
            </a:r>
            <a:r>
              <a:rPr lang="en-CA" sz="2800" dirty="0"/>
              <a:t>McMaster </a:t>
            </a:r>
            <a:r>
              <a:rPr lang="en-CA" sz="2800" dirty="0" smtClean="0"/>
              <a:t> University</a:t>
            </a:r>
            <a:endParaRPr lang="en-CA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ight Brace 4"/>
          <p:cNvSpPr/>
          <p:nvPr/>
        </p:nvSpPr>
        <p:spPr>
          <a:xfrm>
            <a:off x="8047129" y="1800066"/>
            <a:ext cx="432048" cy="1934209"/>
          </a:xfrm>
          <a:prstGeom prst="rightBrace">
            <a:avLst>
              <a:gd name="adj1" fmla="val 0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009451" y="2367060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($2.0 m)</a:t>
            </a:r>
            <a:endParaRPr lang="en-U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97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Sustainability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(Leads: </a:t>
            </a:r>
            <a:r>
              <a:rPr lang="en-US" dirty="0" err="1" smtClean="0"/>
              <a:t>Kastner</a:t>
            </a:r>
            <a:r>
              <a:rPr lang="en-US" dirty="0" smtClean="0"/>
              <a:t> and Straus)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Using the NHS Sustainability Model:</a:t>
            </a:r>
          </a:p>
          <a:p>
            <a:r>
              <a:rPr lang="en-CA" dirty="0" smtClean="0"/>
              <a:t>Ten </a:t>
            </a:r>
            <a:r>
              <a:rPr lang="en-CA" dirty="0"/>
              <a:t>factors relating to process, staff and organisational issues that play a </a:t>
            </a:r>
            <a:r>
              <a:rPr lang="en-CA" dirty="0" smtClean="0"/>
              <a:t>role </a:t>
            </a:r>
            <a:r>
              <a:rPr lang="en-CA" dirty="0"/>
              <a:t>in sustaining change in healthcare. </a:t>
            </a:r>
            <a:r>
              <a:rPr lang="en-CA" sz="1700" dirty="0"/>
              <a:t>http://</a:t>
            </a:r>
            <a:r>
              <a:rPr lang="en-CA" sz="1700" dirty="0" smtClean="0"/>
              <a:t>www.institute.nhs.uk/sustainability_model/introduction/find_out_more_about_the_model.html#sthash.uV9yeUnF.dpuf</a:t>
            </a:r>
            <a:endParaRPr lang="en-US" dirty="0" smtClean="0"/>
          </a:p>
          <a:p>
            <a:r>
              <a:rPr lang="en-US" dirty="0" smtClean="0"/>
              <a:t>Methods:</a:t>
            </a:r>
          </a:p>
          <a:p>
            <a:pPr lvl="1"/>
            <a:r>
              <a:rPr lang="en-US" dirty="0" smtClean="0"/>
              <a:t>Completion of questionnaire and two time points</a:t>
            </a:r>
          </a:p>
          <a:p>
            <a:pPr lvl="1"/>
            <a:r>
              <a:rPr lang="en-US" dirty="0" smtClean="0"/>
              <a:t>Qualitative interviews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2829" y="80604"/>
            <a:ext cx="2525486" cy="168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5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Program Evaluation paradigm:</a:t>
            </a:r>
            <a:br>
              <a:rPr lang="en-CA" dirty="0" smtClean="0"/>
            </a:br>
            <a:r>
              <a:rPr lang="en-CA" dirty="0" smtClean="0"/>
              <a:t>Developmental Evaluation (DE)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1799591"/>
            <a:ext cx="4381267" cy="403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7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CA" altLang="en-US" smtClean="0"/>
              <a:t>Developmental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49425"/>
            <a:ext cx="7886700" cy="427037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  <a:defRPr/>
            </a:pPr>
            <a:r>
              <a:rPr lang="en-US" sz="2400" dirty="0" smtClean="0"/>
              <a:t>Takes into account central ideas from complexity science (non-linearity, emergence, adaptation, uncertainty, dynamical system change, coevolution)</a:t>
            </a:r>
            <a:endParaRPr lang="en-CA" sz="2400" dirty="0" smtClean="0"/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CA" sz="2400" dirty="0" smtClean="0"/>
              <a:t>Tracks </a:t>
            </a:r>
            <a:r>
              <a:rPr lang="en-CA" sz="2400" dirty="0"/>
              <a:t>and attempts to make sense of what emerges under conditions of </a:t>
            </a:r>
            <a:r>
              <a:rPr lang="en-CA" sz="2400" u="sng" dirty="0"/>
              <a:t>complexity</a:t>
            </a:r>
            <a:r>
              <a:rPr lang="en-CA" sz="2400" dirty="0"/>
              <a:t>, documenting and interpreting the dynamics, interactions, and </a:t>
            </a:r>
            <a:r>
              <a:rPr lang="en-CA" sz="2400" u="sng" dirty="0"/>
              <a:t>interdependencies</a:t>
            </a:r>
            <a:r>
              <a:rPr lang="en-CA" sz="2400" dirty="0"/>
              <a:t> that occur as innovations unfold</a:t>
            </a:r>
            <a:r>
              <a:rPr lang="en-CA" sz="2400" dirty="0" smtClean="0"/>
              <a:t>.</a:t>
            </a:r>
            <a:endParaRPr lang="en-CA" sz="2400" dirty="0"/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n-CA" sz="2400" dirty="0"/>
              <a:t>Useful for </a:t>
            </a:r>
            <a:r>
              <a:rPr lang="en-CA" sz="2400" i="1" u="sng" dirty="0"/>
              <a:t>pre-formative</a:t>
            </a:r>
            <a:r>
              <a:rPr lang="en-CA" sz="2400" i="1" dirty="0"/>
              <a:t> </a:t>
            </a:r>
            <a:r>
              <a:rPr lang="en-CA" sz="2400" dirty="0"/>
              <a:t>development of potential scalable interventions. </a:t>
            </a:r>
            <a:endParaRPr lang="en-CA" sz="2400" dirty="0" smtClean="0"/>
          </a:p>
          <a:p>
            <a:pPr>
              <a:buFont typeface="Wingdings" panose="05000000000000000000" pitchFamily="2" charset="2"/>
              <a:buChar char="§"/>
              <a:defRPr/>
            </a:pPr>
            <a:endParaRPr lang="en-CA" baseline="30000" dirty="0" smtClean="0"/>
          </a:p>
          <a:p>
            <a:pPr marL="0" indent="0">
              <a:buFontTx/>
              <a:buNone/>
              <a:defRPr/>
            </a:pPr>
            <a:endParaRPr lang="en-CA" baseline="30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Methodology for Developmental evaluation analysis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608" y="1417638"/>
            <a:ext cx="7886700" cy="4391925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CA" sz="3800" b="1" u="sng" dirty="0" smtClean="0"/>
              <a:t>Research Question</a:t>
            </a:r>
            <a:r>
              <a:rPr lang="en-CA" sz="3800" dirty="0" smtClean="0"/>
              <a:t>: What key </a:t>
            </a:r>
            <a:r>
              <a:rPr lang="en-CA" sz="3800" dirty="0"/>
              <a:t>decisions </a:t>
            </a:r>
            <a:r>
              <a:rPr lang="en-CA" sz="3800" dirty="0" smtClean="0"/>
              <a:t>were made </a:t>
            </a:r>
            <a:r>
              <a:rPr lang="en-CA" sz="3800" dirty="0"/>
              <a:t>during the formative development of </a:t>
            </a:r>
            <a:r>
              <a:rPr lang="en-CA" sz="3800" dirty="0" smtClean="0"/>
              <a:t>TAPESTRY and why?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CA" sz="3800" b="1" u="sng" dirty="0" smtClean="0"/>
              <a:t>Design of pilot</a:t>
            </a:r>
            <a:r>
              <a:rPr lang="en-CA" sz="3800" dirty="0" smtClean="0"/>
              <a:t>: Sixteen </a:t>
            </a:r>
            <a:r>
              <a:rPr lang="en-CA" sz="3800" dirty="0"/>
              <a:t>week pilot </a:t>
            </a:r>
            <a:r>
              <a:rPr lang="en-CA" sz="3800" dirty="0" smtClean="0"/>
              <a:t>study in older adults </a:t>
            </a:r>
            <a:r>
              <a:rPr lang="en-CA" sz="3800" dirty="0"/>
              <a:t>using sequential </a:t>
            </a:r>
            <a:r>
              <a:rPr lang="en-CA" sz="3800" dirty="0" smtClean="0"/>
              <a:t>explanatory mixed </a:t>
            </a:r>
            <a:r>
              <a:rPr lang="en-CA" sz="3800" dirty="0"/>
              <a:t>methods </a:t>
            </a:r>
            <a:r>
              <a:rPr lang="en-CA" sz="3800" dirty="0" smtClean="0"/>
              <a:t>approach and developmental evaluation methods.  </a:t>
            </a:r>
            <a:endParaRPr lang="en-CA" dirty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3432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Methods: Data collection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7281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Catalogue of decisions :</a:t>
            </a:r>
          </a:p>
          <a:p>
            <a:r>
              <a:rPr lang="en-CA" dirty="0" smtClean="0"/>
              <a:t>Regular review of emails or other noted personal </a:t>
            </a:r>
            <a:r>
              <a:rPr lang="en-CA" dirty="0"/>
              <a:t>notes/thoughts/and </a:t>
            </a:r>
            <a:r>
              <a:rPr lang="en-CA" dirty="0" smtClean="0"/>
              <a:t>reflections</a:t>
            </a:r>
          </a:p>
          <a:p>
            <a:r>
              <a:rPr lang="en-CA" dirty="0" smtClean="0"/>
              <a:t>Review of meeting minutes </a:t>
            </a:r>
          </a:p>
          <a:p>
            <a:r>
              <a:rPr lang="en-CA" dirty="0" smtClean="0"/>
              <a:t>Regular review of summary of decisions </a:t>
            </a:r>
          </a:p>
          <a:p>
            <a:r>
              <a:rPr lang="en-CA" dirty="0" smtClean="0"/>
              <a:t>Purposeful research team discussions</a:t>
            </a: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6172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Data Analysis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CA" dirty="0" smtClean="0"/>
              <a:t>1</a:t>
            </a:r>
            <a:r>
              <a:rPr lang="en-CA" dirty="0"/>
              <a:t>) what the decision was</a:t>
            </a:r>
            <a:r>
              <a:rPr lang="en-CA" dirty="0" smtClean="0"/>
              <a:t>;</a:t>
            </a:r>
          </a:p>
          <a:p>
            <a:pPr marL="0" indent="0">
              <a:buNone/>
            </a:pPr>
            <a:r>
              <a:rPr lang="en-CA" dirty="0" smtClean="0"/>
              <a:t>2</a:t>
            </a:r>
            <a:r>
              <a:rPr lang="en-CA" dirty="0"/>
              <a:t>) rationale for </a:t>
            </a:r>
            <a:r>
              <a:rPr lang="en-CA" dirty="0" smtClean="0"/>
              <a:t>decision (</a:t>
            </a:r>
            <a:r>
              <a:rPr lang="en-CA" dirty="0" err="1" smtClean="0"/>
              <a:t>ie</a:t>
            </a:r>
            <a:r>
              <a:rPr lang="en-CA" dirty="0" smtClean="0"/>
              <a:t> what data justified decision);</a:t>
            </a:r>
          </a:p>
          <a:p>
            <a:pPr lvl="1"/>
            <a:r>
              <a:rPr lang="en-CA" dirty="0" smtClean="0"/>
              <a:t>Persona group exercise (qualitative focus group)</a:t>
            </a:r>
          </a:p>
          <a:p>
            <a:pPr lvl="1"/>
            <a:r>
              <a:rPr lang="en-CA" dirty="0" smtClean="0"/>
              <a:t>Implementation discussion groups / interviews</a:t>
            </a:r>
          </a:p>
          <a:p>
            <a:pPr lvl="1"/>
            <a:r>
              <a:rPr lang="en-CA" dirty="0" smtClean="0"/>
              <a:t>Implementation data from surveys, narrative reports, research team processes</a:t>
            </a:r>
          </a:p>
          <a:p>
            <a:pPr marL="0" indent="0">
              <a:buNone/>
            </a:pPr>
            <a:r>
              <a:rPr lang="en-CA" dirty="0" smtClean="0"/>
              <a:t>3</a:t>
            </a:r>
            <a:r>
              <a:rPr lang="en-CA" dirty="0"/>
              <a:t>) who was involved with the decision making; and </a:t>
            </a: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4</a:t>
            </a:r>
            <a:r>
              <a:rPr lang="en-CA" dirty="0"/>
              <a:t>) expected outcomes associated with the decision will be made (this will be to document changes that are made to the intervention as it is being implemented).</a:t>
            </a: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8855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FINDINGS: Decisions to change the TAPESTRY approach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CA" dirty="0" smtClean="0"/>
              <a:t>Major decision categories included: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CA" dirty="0" smtClean="0"/>
              <a:t>Patient Recruitment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CA" dirty="0" smtClean="0"/>
              <a:t>Surveys/Tools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CA" dirty="0" smtClean="0"/>
              <a:t>Privacy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CA" dirty="0" smtClean="0"/>
              <a:t>Volunteer visit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CA" dirty="0" smtClean="0"/>
              <a:t>Volunteer training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CA" dirty="0" smtClean="0"/>
              <a:t>My OSCAR/TAPESTRY App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CA" dirty="0" smtClean="0"/>
              <a:t>Interprofessional team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8307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7085" y="3281054"/>
            <a:ext cx="9144000" cy="6384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Selected Pilot Study Results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67656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33466" y="2743200"/>
            <a:ext cx="1689889" cy="5980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350" dirty="0">
                <a:solidFill>
                  <a:schemeClr val="tx1"/>
                </a:solidFill>
              </a:rPr>
              <a:t>Recruitment of patients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33464" y="3829163"/>
            <a:ext cx="1689889" cy="57220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350" dirty="0">
                <a:solidFill>
                  <a:schemeClr val="tx1"/>
                </a:solidFill>
              </a:rPr>
              <a:t>Time taken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84722" y="1679170"/>
            <a:ext cx="3056917" cy="3782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tx1"/>
                </a:solidFill>
              </a:rPr>
              <a:t>quantitative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817762" y="1694178"/>
            <a:ext cx="3056917" cy="3782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>
                <a:solidFill>
                  <a:schemeClr val="tx1"/>
                </a:solidFill>
              </a:rPr>
              <a:t>QUALITATIVE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391301" y="804941"/>
            <a:ext cx="8317270" cy="449398"/>
          </a:xfrm>
        </p:spPr>
        <p:txBody>
          <a:bodyPr>
            <a:normAutofit fontScale="90000"/>
          </a:bodyPr>
          <a:lstStyle/>
          <a:p>
            <a:r>
              <a:rPr lang="en-CA" sz="2400" dirty="0" smtClean="0"/>
              <a:t>Pilot Study Research </a:t>
            </a:r>
            <a:r>
              <a:rPr lang="en-CA" sz="2400" dirty="0"/>
              <a:t>Design: Mixed Methods Sequential Explanatory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4251075" y="1794363"/>
            <a:ext cx="488815" cy="189689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/>
          </a:p>
        </p:txBody>
      </p:sp>
      <p:sp>
        <p:nvSpPr>
          <p:cNvPr id="24" name="TextBox 23"/>
          <p:cNvSpPr txBox="1"/>
          <p:nvPr/>
        </p:nvSpPr>
        <p:spPr>
          <a:xfrm>
            <a:off x="775800" y="5348397"/>
            <a:ext cx="35124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50" dirty="0"/>
              <a:t>Data collection → analyses → interpretation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4090244" y="5389475"/>
            <a:ext cx="488815" cy="189689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/>
          </a:p>
        </p:txBody>
      </p:sp>
      <p:sp>
        <p:nvSpPr>
          <p:cNvPr id="26" name="TextBox 25"/>
          <p:cNvSpPr txBox="1"/>
          <p:nvPr/>
        </p:nvSpPr>
        <p:spPr>
          <a:xfrm>
            <a:off x="4589975" y="5345819"/>
            <a:ext cx="35124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50" dirty="0"/>
              <a:t>Data collection → analyses → interpretation</a:t>
            </a:r>
          </a:p>
        </p:txBody>
      </p:sp>
      <p:sp>
        <p:nvSpPr>
          <p:cNvPr id="27" name="Curved Down Arrow 26"/>
          <p:cNvSpPr/>
          <p:nvPr/>
        </p:nvSpPr>
        <p:spPr>
          <a:xfrm>
            <a:off x="3588258" y="5043594"/>
            <a:ext cx="3488635" cy="345881"/>
          </a:xfrm>
          <a:prstGeom prst="curvedDown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61832" y="2377799"/>
            <a:ext cx="3012846" cy="447261"/>
          </a:xfrm>
          <a:prstGeom prst="rect">
            <a:avLst/>
          </a:prstGeom>
          <a:solidFill>
            <a:srgbClr val="F93E0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350" dirty="0">
                <a:solidFill>
                  <a:schemeClr val="tx1"/>
                </a:solidFill>
              </a:rPr>
              <a:t>Experiences</a:t>
            </a:r>
          </a:p>
        </p:txBody>
      </p:sp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1496150547"/>
              </p:ext>
            </p:extLst>
          </p:nvPr>
        </p:nvGraphicFramePr>
        <p:xfrm>
          <a:off x="4817762" y="2655317"/>
          <a:ext cx="3162299" cy="2430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Rectangle 17"/>
          <p:cNvSpPr/>
          <p:nvPr/>
        </p:nvSpPr>
        <p:spPr>
          <a:xfrm>
            <a:off x="1733466" y="3351495"/>
            <a:ext cx="1689889" cy="46745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350" dirty="0">
                <a:solidFill>
                  <a:schemeClr val="tx1"/>
                </a:solidFill>
              </a:rPr>
              <a:t>Recruitment of volunteers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33463" y="4411576"/>
            <a:ext cx="1689889" cy="572201"/>
          </a:xfrm>
          <a:prstGeom prst="rect">
            <a:avLst/>
          </a:prstGeom>
          <a:solidFill>
            <a:srgbClr val="BD92D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dirty="0">
                <a:solidFill>
                  <a:schemeClr val="tx1"/>
                </a:solidFill>
              </a:rPr>
              <a:t>Patient goals chosen and progress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765879" y="5754095"/>
            <a:ext cx="5429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Two rounds at weeks 8 and week 16</a:t>
            </a:r>
          </a:p>
        </p:txBody>
      </p:sp>
    </p:spTree>
    <p:extLst>
      <p:ext uri="{BB962C8B-B14F-4D97-AF65-F5344CB8AC3E}">
        <p14:creationId xmlns:p14="http://schemas.microsoft.com/office/powerpoint/2010/main" val="974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Patient Profiles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3426021"/>
              </p:ext>
            </p:extLst>
          </p:nvPr>
        </p:nvGraphicFramePr>
        <p:xfrm>
          <a:off x="178174" y="1208923"/>
          <a:ext cx="8856381" cy="424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7866"/>
                <a:gridCol w="583851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Demographics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KEY ISSUES IDENTIFIED/ V-Notes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Male</a:t>
                      </a:r>
                      <a:r>
                        <a:rPr lang="en-US" sz="1400" baseline="0" dirty="0" smtClean="0">
                          <a:latin typeface="+mn-lt"/>
                        </a:rPr>
                        <a:t> 71, lives alone, agitated with medical records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en-CA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Uses &gt; 5 different prescription medications; at times forgets to take prescription medications</a:t>
                      </a:r>
                      <a:r>
                        <a:rPr lang="en-CA" sz="1400" dirty="0" smtClean="0"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en-CA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Cognitive concerns (abnormal clock test)</a:t>
                      </a:r>
                      <a:r>
                        <a:rPr lang="en-CA" sz="1400" dirty="0" smtClean="0"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en-CA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Often or always coughs, chokes or have pain when swallowing food or fluids</a:t>
                      </a:r>
                      <a:r>
                        <a:rPr lang="en-CA" sz="1400" dirty="0" smtClean="0">
                          <a:effectLst/>
                          <a:latin typeface="+mn-lt"/>
                        </a:rPr>
                        <a:t> 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Male</a:t>
                      </a:r>
                      <a:r>
                        <a:rPr lang="en-US" sz="1400" baseline="0" dirty="0" smtClean="0">
                          <a:latin typeface="+mn-lt"/>
                        </a:rPr>
                        <a:t> 81, lives alone, sad, cried during visit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en-US" sz="1400" dirty="0" smtClean="0">
                          <a:latin typeface="+mn-lt"/>
                        </a:rPr>
                        <a:t>Very sad – loss of wife</a:t>
                      </a:r>
                    </a:p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en-CA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Nutrition score high risk; weight changed in the past 6 months without trying</a:t>
                      </a:r>
                      <a:r>
                        <a:rPr lang="en-CA" sz="1400" dirty="0" smtClean="0">
                          <a:effectLst/>
                          <a:latin typeface="+mn-lt"/>
                        </a:rPr>
                        <a:t> 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Female</a:t>
                      </a:r>
                      <a:r>
                        <a:rPr lang="en-US" sz="1400" baseline="0" dirty="0" smtClean="0">
                          <a:latin typeface="+mn-lt"/>
                        </a:rPr>
                        <a:t> 86, lives with daughter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en-CA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Her balance not good with walker especially when bending over to pick up items on floor</a:t>
                      </a:r>
                      <a:r>
                        <a:rPr lang="en-CA" sz="1400" dirty="0" smtClean="0">
                          <a:effectLst/>
                          <a:latin typeface="+mn-lt"/>
                        </a:rPr>
                        <a:t> </a:t>
                      </a:r>
                    </a:p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en-CA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She fell in her apartment on November 3</a:t>
                      </a:r>
                      <a:r>
                        <a:rPr lang="en-CA" sz="1400" kern="12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rd</a:t>
                      </a:r>
                      <a:r>
                        <a:rPr lang="en-CA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trying to pick up something on the floor; a friend helped her to get up </a:t>
                      </a:r>
                    </a:p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en-CA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Uses 5 or more different prescription medications regularly</a:t>
                      </a:r>
                      <a:r>
                        <a:rPr lang="en-CA" sz="1400" dirty="0" smtClean="0">
                          <a:effectLst/>
                          <a:latin typeface="+mn-lt"/>
                        </a:rPr>
                        <a:t> 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Female</a:t>
                      </a:r>
                      <a:r>
                        <a:rPr lang="en-US" sz="1400" baseline="0" dirty="0" smtClean="0">
                          <a:latin typeface="+mn-lt"/>
                        </a:rPr>
                        <a:t> 77, lives alone, </a:t>
                      </a:r>
                      <a:r>
                        <a:rPr lang="en-CA" sz="1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lang="en-CA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 has no children</a:t>
                      </a:r>
                      <a:r>
                        <a:rPr lang="en-CA" sz="1400" dirty="0" smtClean="0">
                          <a:effectLst/>
                          <a:latin typeface="+mn-lt"/>
                        </a:rPr>
                        <a:t> 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en-US" sz="1400" dirty="0" smtClean="0">
                          <a:latin typeface="+mn-lt"/>
                        </a:rPr>
                        <a:t>None; expresses</a:t>
                      </a:r>
                      <a:r>
                        <a:rPr lang="en-US" sz="1400" baseline="0" dirty="0" smtClean="0">
                          <a:latin typeface="+mn-lt"/>
                        </a:rPr>
                        <a:t> she </a:t>
                      </a:r>
                      <a:r>
                        <a:rPr lang="en-CA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does not have family support in the event her health declines (but is not concerned at this time).</a:t>
                      </a:r>
                      <a:r>
                        <a:rPr lang="en-CA" sz="1400" dirty="0" smtClean="0">
                          <a:effectLst/>
                          <a:latin typeface="+mn-lt"/>
                        </a:rPr>
                        <a:t> 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+mn-lt"/>
                        </a:rPr>
                        <a:t>Male 77, lives with wife</a:t>
                      </a:r>
                      <a:r>
                        <a:rPr lang="en-US" sz="1400" baseline="0" dirty="0" smtClean="0">
                          <a:latin typeface="+mn-lt"/>
                        </a:rPr>
                        <a:t> (currently at St. Peter’s)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en-CA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Has recently lost weight such that clothing has become looser</a:t>
                      </a:r>
                    </a:p>
                    <a:p>
                      <a:pPr marL="171450" indent="-171450">
                        <a:buFont typeface="Arial"/>
                        <a:buChar char="•"/>
                      </a:pPr>
                      <a:r>
                        <a:rPr lang="en-CA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Feels sad because of wife being in hospital</a:t>
                      </a:r>
                      <a:r>
                        <a:rPr lang="en-CA" sz="1400" dirty="0" smtClean="0">
                          <a:effectLst/>
                          <a:latin typeface="+mn-lt"/>
                        </a:rPr>
                        <a:t> </a:t>
                      </a:r>
                      <a:endParaRPr lang="en-US" sz="14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3464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318" y="476672"/>
            <a:ext cx="8229600" cy="682045"/>
          </a:xfrm>
        </p:spPr>
        <p:txBody>
          <a:bodyPr>
            <a:normAutofit fontScale="90000"/>
          </a:bodyPr>
          <a:lstStyle/>
          <a:p>
            <a:r>
              <a:rPr lang="en-CA" dirty="0"/>
              <a:t>TAPESTRY </a:t>
            </a:r>
            <a:r>
              <a:rPr lang="en-CA" dirty="0" smtClean="0"/>
              <a:t>Leads</a:t>
            </a:r>
            <a:br>
              <a:rPr lang="en-CA" dirty="0" smtClean="0"/>
            </a:br>
            <a:r>
              <a:rPr lang="en-CA" sz="2700" dirty="0">
                <a:hlinkClick r:id="rId2"/>
              </a:rPr>
              <a:t>www.healthtapestry.ca</a:t>
            </a:r>
            <a:r>
              <a:rPr lang="en-US" sz="2700" dirty="0">
                <a:solidFill>
                  <a:srgbClr val="595959"/>
                </a:solidFill>
                <a:latin typeface="Open Sans Light"/>
                <a:cs typeface="Open Sans Light"/>
              </a:rPr>
              <a:t/>
            </a:r>
            <a:br>
              <a:rPr lang="en-US" sz="2700" dirty="0">
                <a:solidFill>
                  <a:srgbClr val="595959"/>
                </a:solidFill>
                <a:latin typeface="Open Sans Light"/>
                <a:cs typeface="Open Sans Light"/>
              </a:rPr>
            </a:br>
            <a:endParaRPr lang="en-CA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2110258"/>
            <a:ext cx="5536592" cy="117472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CA" sz="1500" dirty="0"/>
              <a:t> 			</a:t>
            </a:r>
          </a:p>
          <a:p>
            <a:pPr marL="0" indent="0">
              <a:buNone/>
            </a:pPr>
            <a:r>
              <a:rPr lang="en-CA" sz="8000" dirty="0" smtClean="0"/>
              <a:t>Lisa </a:t>
            </a:r>
            <a:r>
              <a:rPr lang="en-CA" sz="8000" dirty="0"/>
              <a:t>Dolovich, </a:t>
            </a:r>
            <a:r>
              <a:rPr lang="en-CA" sz="8000" dirty="0" err="1"/>
              <a:t>BScPhm</a:t>
            </a:r>
            <a:r>
              <a:rPr lang="en-CA" sz="8000" dirty="0"/>
              <a:t> Pharm D, MSc</a:t>
            </a:r>
          </a:p>
          <a:p>
            <a:pPr marL="0" indent="0">
              <a:buNone/>
            </a:pPr>
            <a:r>
              <a:rPr lang="en-CA" sz="8000" dirty="0"/>
              <a:t>Doug Oliver, MSc MD </a:t>
            </a:r>
            <a:r>
              <a:rPr lang="en-CA" sz="8000" dirty="0" smtClean="0"/>
              <a:t>CCFP</a:t>
            </a:r>
          </a:p>
          <a:p>
            <a:pPr marL="0" indent="0">
              <a:buNone/>
            </a:pPr>
            <a:r>
              <a:rPr lang="en-CA" sz="8000" dirty="0"/>
              <a:t>David Price, MD CCFP FCFP</a:t>
            </a:r>
          </a:p>
          <a:p>
            <a:pPr marL="0" indent="0">
              <a:buNone/>
            </a:pPr>
            <a:endParaRPr lang="en-CA" sz="8000" dirty="0"/>
          </a:p>
          <a:p>
            <a:pPr marL="0" indent="0">
              <a:buNone/>
            </a:pPr>
            <a:endParaRPr lang="en-CA" sz="5400" dirty="0"/>
          </a:p>
          <a:p>
            <a:pPr marL="0" indent="0">
              <a:buNone/>
            </a:pPr>
            <a:endParaRPr lang="en-CA" sz="4125" dirty="0"/>
          </a:p>
          <a:p>
            <a:pPr marL="0" indent="0">
              <a:buNone/>
            </a:pPr>
            <a:r>
              <a:rPr lang="en-CA" sz="4125" dirty="0"/>
              <a:t> </a:t>
            </a:r>
          </a:p>
          <a:p>
            <a:endParaRPr lang="en-CA" sz="1500" dirty="0"/>
          </a:p>
          <a:p>
            <a:endParaRPr lang="en-CA" sz="1500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3954957"/>
            <a:ext cx="21994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Gina Agarwal</a:t>
            </a:r>
          </a:p>
          <a:p>
            <a:r>
              <a:rPr lang="en-CA" sz="2000" dirty="0"/>
              <a:t>Tracey Carr</a:t>
            </a:r>
          </a:p>
          <a:p>
            <a:r>
              <a:rPr lang="en-CA" sz="2000" dirty="0"/>
              <a:t>David Chan</a:t>
            </a:r>
          </a:p>
          <a:p>
            <a:r>
              <a:rPr lang="en-CA" sz="2000" dirty="0"/>
              <a:t>Ron Goeree</a:t>
            </a:r>
          </a:p>
          <a:p>
            <a:r>
              <a:rPr lang="en-CA" sz="2000" dirty="0"/>
              <a:t>Lauren Griffith</a:t>
            </a:r>
          </a:p>
          <a:p>
            <a:r>
              <a:rPr lang="en-CA" sz="2000" dirty="0"/>
              <a:t>Monika Kastner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endParaRPr lang="en-CA" sz="2000" dirty="0"/>
          </a:p>
          <a:p>
            <a:endParaRPr lang="en-CA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203848" y="4008435"/>
            <a:ext cx="21294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Linda Lee</a:t>
            </a:r>
          </a:p>
          <a:p>
            <a:r>
              <a:rPr lang="en-CA" sz="2000" dirty="0"/>
              <a:t>Lori Letts</a:t>
            </a:r>
          </a:p>
          <a:p>
            <a:r>
              <a:rPr lang="en-CA" sz="2000" dirty="0"/>
              <a:t>Dee Mangin</a:t>
            </a:r>
          </a:p>
          <a:p>
            <a:r>
              <a:rPr lang="en-CA" sz="2000" dirty="0"/>
              <a:t>Mark Oremus</a:t>
            </a:r>
          </a:p>
          <a:p>
            <a:r>
              <a:rPr lang="en-CA" sz="2000" dirty="0"/>
              <a:t>Alex Papaioannou</a:t>
            </a:r>
          </a:p>
          <a:p>
            <a:r>
              <a:rPr lang="en-CA" sz="2000" dirty="0"/>
              <a:t>Jenny Ploeg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endParaRPr lang="en-CA" sz="2000" dirty="0"/>
          </a:p>
          <a:p>
            <a:endParaRPr lang="en-CA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724128" y="3954957"/>
            <a:ext cx="2541426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/>
              <a:t>Janet Pritchard</a:t>
            </a:r>
          </a:p>
          <a:p>
            <a:r>
              <a:rPr lang="en-CA" sz="2000" dirty="0"/>
              <a:t>Parminder Raina</a:t>
            </a:r>
          </a:p>
          <a:p>
            <a:r>
              <a:rPr lang="en-CA" sz="2000" dirty="0"/>
              <a:t>Julie Richardson</a:t>
            </a:r>
          </a:p>
          <a:p>
            <a:r>
              <a:rPr lang="en-CA" sz="2000" dirty="0"/>
              <a:t>Cathy Risdon</a:t>
            </a:r>
          </a:p>
          <a:p>
            <a:r>
              <a:rPr lang="en-CA" sz="2000" dirty="0"/>
              <a:t>Sharon Straus</a:t>
            </a:r>
          </a:p>
          <a:p>
            <a:r>
              <a:rPr lang="en-CA" sz="2000" dirty="0"/>
              <a:t>Ruta Valaitis</a:t>
            </a:r>
          </a:p>
          <a:p>
            <a:pPr marL="214313" indent="-214313">
              <a:buFont typeface="Wingdings" panose="05000000000000000000" pitchFamily="2" charset="2"/>
              <a:buChar char="ü"/>
            </a:pPr>
            <a:endParaRPr lang="en-CA" sz="1350" dirty="0"/>
          </a:p>
          <a:p>
            <a:endParaRPr lang="en-CA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690575" y="3138361"/>
            <a:ext cx="4077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2400" b="1" u="sng" dirty="0" smtClean="0"/>
          </a:p>
          <a:p>
            <a:r>
              <a:rPr lang="en-CA" sz="2400" b="1" u="sng" dirty="0" smtClean="0"/>
              <a:t>Co-Investigators (Ontario)</a:t>
            </a:r>
            <a:endParaRPr lang="en-CA" sz="2400" b="1" u="sng" dirty="0"/>
          </a:p>
        </p:txBody>
      </p:sp>
      <p:sp>
        <p:nvSpPr>
          <p:cNvPr id="11" name="TextBox 10"/>
          <p:cNvSpPr txBox="1"/>
          <p:nvPr/>
        </p:nvSpPr>
        <p:spPr>
          <a:xfrm>
            <a:off x="755576" y="1648594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u="sng" dirty="0" smtClean="0"/>
              <a:t>Co-Principal </a:t>
            </a:r>
            <a:r>
              <a:rPr lang="en-CA" sz="2400" b="1" u="sng" dirty="0"/>
              <a:t>Investigators</a:t>
            </a:r>
          </a:p>
        </p:txBody>
      </p:sp>
    </p:spTree>
    <p:extLst>
      <p:ext uri="{BB962C8B-B14F-4D97-AF65-F5344CB8AC3E}">
        <p14:creationId xmlns:p14="http://schemas.microsoft.com/office/powerpoint/2010/main" val="322326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Patient Experience</a:t>
            </a:r>
            <a:br>
              <a:rPr lang="en-US" dirty="0" smtClean="0"/>
            </a:br>
            <a:r>
              <a:rPr lang="en-US" sz="1400" dirty="0" smtClean="0"/>
              <a:t>(Phase 1 results n= 10 reported here; an additional 19 patients have gone through phase 2 of the pilot since)</a:t>
            </a:r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 smtClean="0"/>
              <a:t>Home </a:t>
            </a:r>
            <a:r>
              <a:rPr lang="en-US" sz="2400" b="1" dirty="0"/>
              <a:t>Visits:</a:t>
            </a:r>
          </a:p>
          <a:p>
            <a:pPr lvl="1">
              <a:buFont typeface="Arial"/>
              <a:buChar char="•"/>
            </a:pPr>
            <a:r>
              <a:rPr lang="en-US" sz="1800" dirty="0"/>
              <a:t>Total home visits by volunteers = 27</a:t>
            </a:r>
          </a:p>
          <a:p>
            <a:pPr lvl="1">
              <a:buFont typeface="Arial"/>
              <a:buChar char="•"/>
            </a:pPr>
            <a:r>
              <a:rPr lang="en-US" sz="1800" dirty="0"/>
              <a:t>Average number of visits per patient = 2.5</a:t>
            </a:r>
          </a:p>
          <a:p>
            <a:pPr lvl="1">
              <a:buFont typeface="Arial"/>
              <a:buChar char="•"/>
            </a:pPr>
            <a:r>
              <a:rPr lang="en-US" sz="1800" dirty="0" smtClean="0"/>
              <a:t>Number </a:t>
            </a:r>
            <a:r>
              <a:rPr lang="en-US" sz="1800" dirty="0"/>
              <a:t>of visits Cancelled = 2</a:t>
            </a:r>
          </a:p>
          <a:p>
            <a:pPr lvl="1">
              <a:buFont typeface="Arial"/>
              <a:buChar char="•"/>
            </a:pPr>
            <a:r>
              <a:rPr lang="en-US" sz="1800" dirty="0"/>
              <a:t>Average length of each visit = approx. 57 </a:t>
            </a:r>
            <a:r>
              <a:rPr lang="en-US" sz="1800" u="sng" dirty="0"/>
              <a:t>+</a:t>
            </a:r>
            <a:r>
              <a:rPr lang="en-US" sz="1800" dirty="0"/>
              <a:t> 22 min </a:t>
            </a:r>
            <a:endParaRPr lang="en-US" sz="1800" dirty="0" smtClean="0"/>
          </a:p>
          <a:p>
            <a:pPr marL="457200" lvl="1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400" b="1" dirty="0" smtClean="0"/>
              <a:t>Alerts Generated:</a:t>
            </a:r>
            <a:endParaRPr lang="en-US" sz="2400" b="1" dirty="0"/>
          </a:p>
          <a:p>
            <a:pPr lvl="1">
              <a:buFont typeface="Arial"/>
              <a:buChar char="•"/>
            </a:pPr>
            <a:r>
              <a:rPr lang="en-US" sz="2000" dirty="0"/>
              <a:t>Total alerts generated = </a:t>
            </a:r>
            <a:r>
              <a:rPr lang="en-US" sz="2000" dirty="0" smtClean="0"/>
              <a:t>13</a:t>
            </a:r>
          </a:p>
          <a:p>
            <a:pPr lvl="2"/>
            <a:r>
              <a:rPr lang="en-US" sz="1600" dirty="0" smtClean="0"/>
              <a:t>Nutritional deficiencies</a:t>
            </a:r>
          </a:p>
          <a:p>
            <a:pPr lvl="2"/>
            <a:r>
              <a:rPr lang="en-US" sz="1600" dirty="0" smtClean="0"/>
              <a:t>Inadequate physical activity</a:t>
            </a:r>
          </a:p>
          <a:p>
            <a:pPr lvl="2"/>
            <a:r>
              <a:rPr lang="en-US" sz="1600" dirty="0" smtClean="0"/>
              <a:t>Abnormal cognitive performance </a:t>
            </a:r>
          </a:p>
          <a:p>
            <a:pPr lvl="2"/>
            <a:r>
              <a:rPr lang="en-US" sz="1600" dirty="0" smtClean="0"/>
              <a:t>Elder abuse</a:t>
            </a:r>
          </a:p>
          <a:p>
            <a:pPr lvl="2"/>
            <a:r>
              <a:rPr lang="en-US" sz="1600" dirty="0" smtClean="0"/>
              <a:t>Taking medications incorrectly</a:t>
            </a:r>
          </a:p>
          <a:p>
            <a:pPr lvl="2"/>
            <a:r>
              <a:rPr lang="en-US" sz="1600" dirty="0" smtClean="0"/>
              <a:t>Want to talk about Advance Care Planning</a:t>
            </a:r>
            <a:endParaRPr lang="en-US" sz="1600" dirty="0"/>
          </a:p>
          <a:p>
            <a:pPr marL="0" indent="0">
              <a:buNone/>
            </a:pPr>
            <a:endParaRPr lang="en-CA" sz="2000" b="1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900" dirty="0" smtClean="0"/>
          </a:p>
          <a:p>
            <a:pPr marL="1828800" lvl="4" indent="0">
              <a:buNone/>
            </a:pPr>
            <a:endParaRPr lang="en-US" sz="1900" dirty="0" smtClean="0"/>
          </a:p>
          <a:p>
            <a:pPr marL="800100" lvl="2" indent="0">
              <a:buNone/>
            </a:pPr>
            <a:endParaRPr lang="en-US" sz="1900" dirty="0" smtClean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1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Patient Experience</a:t>
            </a:r>
            <a:br>
              <a:rPr lang="en-US" dirty="0" smtClean="0"/>
            </a:br>
            <a:r>
              <a:rPr lang="en-US" sz="1400" dirty="0" smtClean="0"/>
              <a:t>(Phase 1 results n= 10 reported here; an additional 19 patients have gone through phase 2 of the pilot since)</a:t>
            </a:r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00100" lvl="2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CA" sz="2400" b="1" dirty="0" smtClean="0"/>
          </a:p>
          <a:p>
            <a:pPr marL="0" indent="0">
              <a:buNone/>
            </a:pPr>
            <a:r>
              <a:rPr lang="en-CA" sz="2400" b="1" dirty="0" smtClean="0"/>
              <a:t>The McMaster PHR:</a:t>
            </a:r>
            <a:endParaRPr lang="en-CA" sz="2400" b="1" dirty="0"/>
          </a:p>
          <a:p>
            <a:pPr lvl="1">
              <a:buFont typeface="Arial"/>
              <a:buChar char="•"/>
            </a:pPr>
            <a:r>
              <a:rPr lang="en-CA" sz="1800" dirty="0"/>
              <a:t>Number of Patients interested in </a:t>
            </a:r>
            <a:r>
              <a:rPr lang="en-CA" sz="1800" dirty="0" smtClean="0"/>
              <a:t>McMaster PHR </a:t>
            </a:r>
            <a:r>
              <a:rPr lang="en-CA" sz="1800" dirty="0"/>
              <a:t>= 10</a:t>
            </a:r>
          </a:p>
          <a:p>
            <a:pPr lvl="1">
              <a:buFont typeface="Arial"/>
              <a:buChar char="•"/>
            </a:pPr>
            <a:r>
              <a:rPr lang="en-CA" sz="1800" dirty="0"/>
              <a:t>Number of Patients trained for </a:t>
            </a:r>
            <a:r>
              <a:rPr lang="en-CA" sz="1800" dirty="0" smtClean="0"/>
              <a:t>McMaster PHR </a:t>
            </a:r>
            <a:r>
              <a:rPr lang="en-CA" sz="1800" dirty="0"/>
              <a:t>= 10</a:t>
            </a:r>
            <a:endParaRPr lang="en-US" sz="1800" dirty="0"/>
          </a:p>
          <a:p>
            <a:endParaRPr lang="en-US" dirty="0"/>
          </a:p>
          <a:p>
            <a:pPr marL="0" indent="0">
              <a:buNone/>
            </a:pPr>
            <a:endParaRPr lang="en-US" sz="1900" dirty="0" smtClean="0"/>
          </a:p>
          <a:p>
            <a:pPr marL="1828800" lvl="4" indent="0">
              <a:buNone/>
            </a:pPr>
            <a:endParaRPr lang="en-US" sz="1900" dirty="0" smtClean="0"/>
          </a:p>
          <a:p>
            <a:pPr marL="800100" lvl="2" indent="0">
              <a:buNone/>
            </a:pPr>
            <a:endParaRPr lang="en-US" sz="1900" dirty="0" smtClean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68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Patient Goals…..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marL="800100" lvl="2" indent="0">
              <a:buNone/>
            </a:pPr>
            <a:endParaRPr lang="en-US" sz="1900" dirty="0" smtClean="0"/>
          </a:p>
          <a:p>
            <a:pPr marL="0" indent="0">
              <a:buNone/>
            </a:pPr>
            <a:r>
              <a:rPr lang="en-US" sz="2900" b="1" dirty="0" smtClean="0"/>
              <a:t>What Type of Goals Did our Patients Have for Themselves?</a:t>
            </a:r>
          </a:p>
          <a:p>
            <a:pPr marL="0" indent="0">
              <a:buNone/>
            </a:pPr>
            <a:endParaRPr lang="en-US" sz="1900" dirty="0" smtClean="0"/>
          </a:p>
          <a:p>
            <a:pPr marL="0" indent="0">
              <a:buNone/>
            </a:pPr>
            <a:r>
              <a:rPr lang="en-US" dirty="0">
                <a:solidFill>
                  <a:srgbClr val="3366FF"/>
                </a:solidFill>
              </a:rPr>
              <a:t>HEALTH-</a:t>
            </a:r>
            <a:r>
              <a:rPr lang="en-US" dirty="0" smtClean="0">
                <a:solidFill>
                  <a:srgbClr val="3366FF"/>
                </a:solidFill>
              </a:rPr>
              <a:t>Related GOALS</a:t>
            </a:r>
            <a:endParaRPr lang="en-US" dirty="0">
              <a:solidFill>
                <a:srgbClr val="3366FF"/>
              </a:solidFill>
            </a:endParaRPr>
          </a:p>
          <a:p>
            <a:r>
              <a:rPr lang="en-US" dirty="0"/>
              <a:t>Weight loss</a:t>
            </a:r>
          </a:p>
          <a:p>
            <a:r>
              <a:rPr lang="en-US" dirty="0"/>
              <a:t>Exercise/Active (4)</a:t>
            </a:r>
          </a:p>
          <a:p>
            <a:r>
              <a:rPr lang="en-US" dirty="0"/>
              <a:t>Nutrition/Diet (7)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3366FF"/>
                </a:solidFill>
              </a:rPr>
              <a:t>LIFE-</a:t>
            </a:r>
            <a:r>
              <a:rPr lang="en-US" dirty="0" smtClean="0">
                <a:solidFill>
                  <a:srgbClr val="3366FF"/>
                </a:solidFill>
              </a:rPr>
              <a:t>related GOALS</a:t>
            </a:r>
            <a:endParaRPr lang="en-US" dirty="0">
              <a:solidFill>
                <a:srgbClr val="3366FF"/>
              </a:solidFill>
            </a:endParaRPr>
          </a:p>
          <a:p>
            <a:r>
              <a:rPr lang="en-US" dirty="0"/>
              <a:t>Read more often</a:t>
            </a:r>
          </a:p>
          <a:p>
            <a:r>
              <a:rPr lang="en-US" dirty="0"/>
              <a:t>Family connection</a:t>
            </a:r>
          </a:p>
          <a:p>
            <a:r>
              <a:rPr lang="en-US" dirty="0"/>
              <a:t>Keep driver’s license</a:t>
            </a:r>
          </a:p>
          <a:p>
            <a:r>
              <a:rPr lang="en-US" dirty="0"/>
              <a:t>Keep socially active (3)</a:t>
            </a:r>
          </a:p>
          <a:p>
            <a:pPr marL="800100" lvl="2" indent="0">
              <a:buNone/>
            </a:pPr>
            <a:endParaRPr lang="en-US" sz="1900" dirty="0" smtClean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10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Key Survey Findings</a:t>
            </a:r>
            <a:br>
              <a:rPr lang="en-US" dirty="0" smtClean="0"/>
            </a:br>
            <a:r>
              <a:rPr lang="en-US" sz="2700" dirty="0" smtClean="0"/>
              <a:t>(N=10)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00100" lvl="2" indent="0">
              <a:buNone/>
            </a:pPr>
            <a:endParaRPr lang="en-US" dirty="0" smtClean="0"/>
          </a:p>
          <a:p>
            <a:r>
              <a:rPr lang="en-US" sz="2400" dirty="0" smtClean="0"/>
              <a:t>3/10 </a:t>
            </a:r>
            <a:r>
              <a:rPr lang="en-US" sz="2400" dirty="0"/>
              <a:t>clients scored </a:t>
            </a:r>
            <a:r>
              <a:rPr lang="en-US" sz="2400" dirty="0" smtClean="0"/>
              <a:t>“apparently </a:t>
            </a:r>
            <a:r>
              <a:rPr lang="en-US" sz="2400" dirty="0"/>
              <a:t>vulnerable” and 1 client scored “moderately frail” (EFS)</a:t>
            </a:r>
          </a:p>
          <a:p>
            <a:pPr lvl="2"/>
            <a:r>
              <a:rPr lang="en-US" sz="2000" dirty="0" smtClean="0"/>
              <a:t>3/10 </a:t>
            </a:r>
            <a:r>
              <a:rPr lang="en-US" sz="2000" dirty="0"/>
              <a:t>clients had minor or other errors on the clock draw test (EFS</a:t>
            </a:r>
            <a:r>
              <a:rPr lang="en-US" sz="2000" dirty="0" smtClean="0"/>
              <a:t>)</a:t>
            </a:r>
          </a:p>
          <a:p>
            <a:pPr lvl="2"/>
            <a:endParaRPr lang="en-US" sz="2000" dirty="0"/>
          </a:p>
          <a:p>
            <a:r>
              <a:rPr lang="en-US" sz="2400" dirty="0" smtClean="0"/>
              <a:t>3/10 </a:t>
            </a:r>
            <a:r>
              <a:rPr lang="en-US" sz="2400" dirty="0"/>
              <a:t>clients identified “at risk” for nutrition (Screen II</a:t>
            </a:r>
            <a:r>
              <a:rPr lang="en-US" sz="2400" dirty="0" smtClean="0"/>
              <a:t>)</a:t>
            </a:r>
          </a:p>
          <a:p>
            <a:endParaRPr lang="en-US" sz="2400" dirty="0"/>
          </a:p>
          <a:p>
            <a:r>
              <a:rPr lang="en-US" sz="2400" dirty="0"/>
              <a:t>Majority (&gt;70% of clients) </a:t>
            </a:r>
            <a:r>
              <a:rPr lang="en-US" sz="2400" dirty="0" smtClean="0"/>
              <a:t>self-reported </a:t>
            </a:r>
            <a:r>
              <a:rPr lang="en-US" sz="2400" dirty="0"/>
              <a:t>“no problems” with their own general health (EQ5D)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1828800" lvl="4" indent="0">
              <a:buNone/>
            </a:pPr>
            <a:endParaRPr lang="en-US" sz="2400" dirty="0" smtClean="0"/>
          </a:p>
          <a:p>
            <a:pPr marL="800100" lvl="2" indent="0">
              <a:buNone/>
            </a:pPr>
            <a:endParaRPr lang="en-US" dirty="0" smtClean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55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Key survey Findings</a:t>
            </a:r>
            <a:br>
              <a:rPr lang="en-US" sz="2800" dirty="0" smtClean="0"/>
            </a:br>
            <a:r>
              <a:rPr lang="en-US" sz="2800" dirty="0" smtClean="0"/>
              <a:t>(n=11)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5/11 (45%) would </a:t>
            </a:r>
            <a:r>
              <a:rPr lang="en-US" sz="2400" dirty="0"/>
              <a:t>like to </a:t>
            </a:r>
            <a:r>
              <a:rPr lang="en-US" sz="2400" dirty="0">
                <a:solidFill>
                  <a:schemeClr val="dk1"/>
                </a:solidFill>
              </a:rPr>
              <a:t>have a discussion with family physician about </a:t>
            </a:r>
            <a:r>
              <a:rPr lang="en-US" sz="2400" dirty="0" smtClean="0">
                <a:solidFill>
                  <a:schemeClr val="dk1"/>
                </a:solidFill>
              </a:rPr>
              <a:t>advance </a:t>
            </a:r>
            <a:r>
              <a:rPr lang="en-US" sz="2400" dirty="0">
                <a:solidFill>
                  <a:schemeClr val="dk1"/>
                </a:solidFill>
              </a:rPr>
              <a:t>care planning</a:t>
            </a:r>
            <a:r>
              <a:rPr lang="en-CA" sz="2400" dirty="0"/>
              <a:t> </a:t>
            </a:r>
            <a:endParaRPr lang="en-CA" sz="2400" dirty="0" smtClean="0"/>
          </a:p>
          <a:p>
            <a:endParaRPr lang="en-US" sz="2400" dirty="0"/>
          </a:p>
          <a:p>
            <a:r>
              <a:rPr lang="en-US" sz="2400" dirty="0" smtClean="0"/>
              <a:t>7/11 (64%) </a:t>
            </a:r>
            <a:r>
              <a:rPr lang="en-US" sz="2400" dirty="0"/>
              <a:t>clients reported memory getting worse and 18% are worried </a:t>
            </a:r>
            <a:r>
              <a:rPr lang="en-US" sz="2400" dirty="0" smtClean="0"/>
              <a:t>about it.</a:t>
            </a:r>
          </a:p>
          <a:p>
            <a:endParaRPr lang="en-US" sz="2400" dirty="0"/>
          </a:p>
          <a:p>
            <a:r>
              <a:rPr lang="en-US" sz="2400" dirty="0" smtClean="0"/>
              <a:t>7/11 (64%) </a:t>
            </a:r>
            <a:r>
              <a:rPr lang="en-US" sz="2400" dirty="0"/>
              <a:t>have limitations with walking; </a:t>
            </a:r>
            <a:r>
              <a:rPr lang="en-US" sz="2400" dirty="0" smtClean="0"/>
              <a:t>4/11(36%) </a:t>
            </a:r>
            <a:r>
              <a:rPr lang="en-US" sz="2400" dirty="0"/>
              <a:t>have limitations with climbing stairs (MANTY</a:t>
            </a:r>
            <a:r>
              <a:rPr lang="en-US" sz="2400" dirty="0" smtClean="0"/>
              <a:t>)</a:t>
            </a:r>
          </a:p>
          <a:p>
            <a:endParaRPr lang="en-US" sz="2400" dirty="0"/>
          </a:p>
          <a:p>
            <a:r>
              <a:rPr lang="en-US" sz="2400" dirty="0" smtClean="0"/>
              <a:t>4/11 (36%) </a:t>
            </a:r>
            <a:r>
              <a:rPr lang="en-US" sz="2400" dirty="0"/>
              <a:t>scored sub optimal aerobic activity (RAPA)</a:t>
            </a:r>
          </a:p>
          <a:p>
            <a:pPr marL="800100" lvl="2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1828800" lvl="4" indent="0">
              <a:buNone/>
            </a:pPr>
            <a:endParaRPr lang="en-US" sz="2400" dirty="0" smtClean="0"/>
          </a:p>
          <a:p>
            <a:pPr marL="800100" lvl="2" indent="0">
              <a:buNone/>
            </a:pPr>
            <a:endParaRPr lang="en-US" dirty="0" smtClean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7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 needed to Complete Surveys</a:t>
            </a:r>
            <a:br>
              <a:rPr lang="en-US" dirty="0" smtClean="0"/>
            </a:br>
            <a:r>
              <a:rPr lang="en-US" sz="2700" dirty="0" smtClean="0"/>
              <a:t>(TAP APP)</a:t>
            </a:r>
            <a:endParaRPr lang="en-US" sz="2700" dirty="0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0843226"/>
              </p:ext>
            </p:extLst>
          </p:nvPr>
        </p:nvGraphicFramePr>
        <p:xfrm>
          <a:off x="457200" y="1417382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601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Next Steps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0129"/>
            <a:ext cx="8643257" cy="4525963"/>
          </a:xfrm>
        </p:spPr>
        <p:txBody>
          <a:bodyPr>
            <a:normAutofit fontScale="85000" lnSpcReduction="10000"/>
          </a:bodyPr>
          <a:lstStyle/>
          <a:p>
            <a:pPr marL="1257300" lvl="2" indent="-457200">
              <a:buFont typeface="+mj-lt"/>
              <a:buAutoNum type="arabicPeriod"/>
            </a:pPr>
            <a:r>
              <a:rPr lang="en-US" dirty="0" smtClean="0"/>
              <a:t>RCT for in older adults 70+ (Jan 2015)</a:t>
            </a:r>
          </a:p>
          <a:p>
            <a:pPr marL="1714500" lvl="3" indent="-457200"/>
            <a:r>
              <a:rPr lang="en-US" dirty="0" smtClean="0"/>
              <a:t>McMaster FHT</a:t>
            </a:r>
          </a:p>
          <a:p>
            <a:pPr marL="1714500" lvl="3" indent="-457200"/>
            <a:r>
              <a:rPr lang="en-US" dirty="0" smtClean="0"/>
              <a:t>Design Delay Design (control &amp; intervention groups will all get the intervention eventually)</a:t>
            </a:r>
          </a:p>
          <a:p>
            <a:pPr marL="1714500" lvl="3" indent="-457200"/>
            <a:r>
              <a:rPr lang="en-US" dirty="0" smtClean="0"/>
              <a:t>Primary Outcome: Goal Attainment</a:t>
            </a:r>
          </a:p>
          <a:p>
            <a:pPr lvl="3"/>
            <a:r>
              <a:rPr lang="en-US" dirty="0" smtClean="0"/>
              <a:t> Secondary Outcomes: self efficacy, social support, physical  activity, patient </a:t>
            </a:r>
            <a:r>
              <a:rPr lang="en-US" dirty="0" err="1" smtClean="0"/>
              <a:t>centredness</a:t>
            </a:r>
            <a:r>
              <a:rPr lang="en-US" dirty="0" smtClean="0"/>
              <a:t>, QOL, and many, many more..</a:t>
            </a:r>
            <a:r>
              <a:rPr lang="en-CA" dirty="0"/>
              <a:t> </a:t>
            </a:r>
            <a:endParaRPr lang="en-US" dirty="0"/>
          </a:p>
          <a:p>
            <a:pPr marL="800100" lvl="2" indent="0">
              <a:buNone/>
            </a:pPr>
            <a:r>
              <a:rPr lang="en-US" dirty="0" smtClean="0"/>
              <a:t>2</a:t>
            </a:r>
            <a:r>
              <a:rPr lang="en-US" dirty="0"/>
              <a:t>. </a:t>
            </a:r>
            <a:r>
              <a:rPr lang="en-US" dirty="0" smtClean="0"/>
              <a:t>Adaptation within Other </a:t>
            </a:r>
            <a:r>
              <a:rPr lang="en-US" dirty="0"/>
              <a:t>Jurisdictions (Jan 2015)</a:t>
            </a:r>
          </a:p>
          <a:p>
            <a:pPr lvl="3" indent="-342900"/>
            <a:r>
              <a:rPr lang="en-US" dirty="0"/>
              <a:t>BC – Vancouver (UBC)</a:t>
            </a:r>
          </a:p>
          <a:p>
            <a:pPr lvl="3" indent="-342900"/>
            <a:r>
              <a:rPr lang="en-US" dirty="0"/>
              <a:t>SK - Sturgeon Lake First Nation (</a:t>
            </a:r>
            <a:r>
              <a:rPr lang="en-US" dirty="0" err="1"/>
              <a:t>UofSK</a:t>
            </a:r>
            <a:r>
              <a:rPr lang="en-US" dirty="0"/>
              <a:t>)</a:t>
            </a:r>
          </a:p>
          <a:p>
            <a:pPr lvl="3" indent="-342900"/>
            <a:r>
              <a:rPr lang="en-US" dirty="0"/>
              <a:t>AB/NL (</a:t>
            </a:r>
            <a:r>
              <a:rPr lang="en-US" dirty="0" err="1"/>
              <a:t>UofA</a:t>
            </a:r>
            <a:r>
              <a:rPr lang="en-US" dirty="0"/>
              <a:t>; Memorial)</a:t>
            </a:r>
          </a:p>
          <a:p>
            <a:pPr lvl="3" indent="-342900"/>
            <a:r>
              <a:rPr lang="en-US" dirty="0"/>
              <a:t>QC - Montreal (McGill)</a:t>
            </a:r>
          </a:p>
          <a:p>
            <a:pPr marL="800100" lvl="2" indent="0">
              <a:buNone/>
            </a:pPr>
            <a:r>
              <a:rPr lang="en-US" dirty="0" smtClean="0"/>
              <a:t>3. RCT for diabetes / hypertension group (April 2015) </a:t>
            </a:r>
          </a:p>
          <a:p>
            <a:pPr marL="800100" lvl="2" indent="0">
              <a:buNone/>
            </a:pPr>
            <a:r>
              <a:rPr lang="en-US" dirty="0" smtClean="0"/>
              <a:t>4. Other pilots (rural, high users of the health care system etc…Feb 2015) </a:t>
            </a:r>
          </a:p>
          <a:p>
            <a:pPr marL="800100" lvl="2" indent="0">
              <a:buNone/>
            </a:pPr>
            <a:r>
              <a:rPr lang="en-US" dirty="0" smtClean="0"/>
              <a:t>5. Many focused </a:t>
            </a:r>
            <a:r>
              <a:rPr lang="en-US" dirty="0" err="1" smtClean="0"/>
              <a:t>substudies</a:t>
            </a:r>
            <a:r>
              <a:rPr lang="en-US" dirty="0" smtClean="0"/>
              <a:t> ongoing / in development </a:t>
            </a:r>
          </a:p>
          <a:p>
            <a:pPr marL="800100" lvl="2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1828800" lvl="4" indent="0">
              <a:buNone/>
            </a:pPr>
            <a:endParaRPr lang="en-US" sz="2400" dirty="0" smtClean="0"/>
          </a:p>
          <a:p>
            <a:pPr marL="800100" lvl="2" indent="0">
              <a:buNone/>
            </a:pPr>
            <a:endParaRPr lang="en-US" dirty="0" smtClean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79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085" y="4701790"/>
            <a:ext cx="1619251" cy="3736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192" y="3268434"/>
            <a:ext cx="1637991" cy="3864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812" y="4555668"/>
            <a:ext cx="1481416" cy="51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737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pestry-ppt-fina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5191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Open Sans"/>
                <a:cs typeface="Open Sans"/>
                <a:hlinkClick r:id="rId3"/>
              </a:rPr>
              <a:t>www.healthtapestry.ca</a:t>
            </a:r>
            <a:endParaRPr lang="en-US" sz="2400" dirty="0" smtClean="0">
              <a:latin typeface="Open Sans"/>
              <a:cs typeface="Open Sans"/>
            </a:endParaRPr>
          </a:p>
          <a:p>
            <a:pPr algn="ctr"/>
            <a:endParaRPr lang="en-US" sz="2400" dirty="0">
              <a:latin typeface="Open Sans"/>
              <a:cs typeface="Open Sans"/>
            </a:endParaRPr>
          </a:p>
        </p:txBody>
      </p:sp>
      <p:pic>
        <p:nvPicPr>
          <p:cNvPr id="7" name="Picture 6" descr="tapestry-gre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899" y="2406448"/>
            <a:ext cx="3415183" cy="88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4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800" dirty="0"/>
              <a:t>By Training Volunteers to serve as a link between the primary care team and the patient’s home.</a:t>
            </a:r>
          </a:p>
          <a:p>
            <a:pPr marL="0" indent="0">
              <a:buNone/>
            </a:pPr>
            <a:endParaRPr lang="en-CA" sz="2800" dirty="0"/>
          </a:p>
          <a:p>
            <a:r>
              <a:rPr lang="en-CA" sz="2800" dirty="0"/>
              <a:t>By Using Technology from the home to link directly with the primary health care team</a:t>
            </a:r>
          </a:p>
          <a:p>
            <a:pPr lvl="3"/>
            <a:r>
              <a:rPr lang="en-CA" dirty="0" err="1"/>
              <a:t>iPads</a:t>
            </a:r>
            <a:r>
              <a:rPr lang="en-CA" dirty="0"/>
              <a:t> with TAPESTRY APP for volunteers to use</a:t>
            </a:r>
          </a:p>
          <a:p>
            <a:pPr lvl="3"/>
            <a:r>
              <a:rPr lang="en-US" dirty="0"/>
              <a:t>The Personal Health Record (</a:t>
            </a:r>
            <a:r>
              <a:rPr lang="en-CA" dirty="0"/>
              <a:t>PHR) </a:t>
            </a:r>
            <a:r>
              <a:rPr lang="en-US" dirty="0"/>
              <a:t>–</a:t>
            </a:r>
            <a:r>
              <a:rPr lang="en-CA" dirty="0"/>
              <a:t> McMaster PHR</a:t>
            </a:r>
          </a:p>
          <a:p>
            <a:pPr lvl="3"/>
            <a:r>
              <a:rPr lang="en-CA" dirty="0"/>
              <a:t>Innovative resources (</a:t>
            </a:r>
            <a:r>
              <a:rPr lang="en-CA" dirty="0" err="1"/>
              <a:t>ie</a:t>
            </a:r>
            <a:r>
              <a:rPr lang="en-CA" dirty="0"/>
              <a:t>; Optimal Aging Portal</a:t>
            </a:r>
            <a:r>
              <a:rPr lang="en-CA" dirty="0" smtClean="0"/>
              <a:t>)</a:t>
            </a:r>
            <a:endParaRPr lang="en-CA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5928259"/>
              </p:ext>
            </p:extLst>
          </p:nvPr>
        </p:nvGraphicFramePr>
        <p:xfrm>
          <a:off x="457200" y="1600200"/>
          <a:ext cx="8229600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767780"/>
              </p:ext>
            </p:extLst>
          </p:nvPr>
        </p:nvGraphicFramePr>
        <p:xfrm>
          <a:off x="0" y="1315492"/>
          <a:ext cx="9144000" cy="57988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572000"/>
                <a:gridCol w="4572000"/>
              </a:tblGrid>
              <a:tr h="232412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Vancouver, BC</a:t>
                      </a:r>
                    </a:p>
                    <a:p>
                      <a:pPr marL="342900" lvl="0" indent="-342900">
                        <a:buFont typeface="Arial"/>
                        <a:buChar char="•"/>
                      </a:pPr>
                      <a:r>
                        <a:rPr lang="en-US" sz="1800" b="0" dirty="0" err="1" smtClean="0"/>
                        <a:t>Drs</a:t>
                      </a:r>
                      <a:r>
                        <a:rPr lang="en-US" sz="1800" b="0" dirty="0" smtClean="0"/>
                        <a:t> John Sloan, Margaret McGregor, Jay Slater, Johanna Trimble</a:t>
                      </a:r>
                      <a:endParaRPr lang="en-CA" sz="1800" b="0" dirty="0" smtClean="0"/>
                    </a:p>
                    <a:p>
                      <a:pPr marL="342900" lvl="0" indent="-342900">
                        <a:buFont typeface="Arial"/>
                        <a:buChar char="•"/>
                      </a:pPr>
                      <a:r>
                        <a:rPr lang="en-US" sz="1800" b="0" u="sng" dirty="0" smtClean="0"/>
                        <a:t>Population:</a:t>
                      </a:r>
                      <a:r>
                        <a:rPr lang="en-US" sz="1800" b="0" dirty="0" smtClean="0"/>
                        <a:t>  Inner city</a:t>
                      </a:r>
                      <a:r>
                        <a:rPr lang="en-US" sz="1800" b="0" baseline="0" dirty="0" smtClean="0"/>
                        <a:t>, </a:t>
                      </a:r>
                      <a:br>
                        <a:rPr lang="en-US" sz="1800" b="0" baseline="0" dirty="0" smtClean="0"/>
                      </a:br>
                      <a:r>
                        <a:rPr lang="en-US" sz="1800" b="0" baseline="0" dirty="0" smtClean="0"/>
                        <a:t>home-bound f</a:t>
                      </a:r>
                      <a:r>
                        <a:rPr lang="en-US" sz="1800" b="0" dirty="0" smtClean="0"/>
                        <a:t>rail </a:t>
                      </a:r>
                      <a:br>
                        <a:rPr lang="en-US" sz="1800" b="0" dirty="0" smtClean="0"/>
                      </a:br>
                      <a:r>
                        <a:rPr lang="en-US" sz="1800" b="0" dirty="0" smtClean="0"/>
                        <a:t>elderly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000" dirty="0" smtClean="0"/>
                        <a:t>Montreal, QC </a:t>
                      </a:r>
                    </a:p>
                    <a:p>
                      <a:pPr marL="342900" lvl="0" indent="-342900">
                        <a:buFont typeface="Arial"/>
                        <a:buChar char="•"/>
                      </a:pPr>
                      <a:r>
                        <a:rPr lang="en-US" sz="1800" b="0" dirty="0" err="1" smtClean="0"/>
                        <a:t>Dr</a:t>
                      </a:r>
                      <a:r>
                        <a:rPr lang="en-US" sz="1800" b="0" dirty="0" smtClean="0"/>
                        <a:t> Mark Roper and colleagues from McGill University</a:t>
                      </a:r>
                      <a:endParaRPr lang="en-CA" sz="1800" b="0" dirty="0" smtClean="0"/>
                    </a:p>
                    <a:p>
                      <a:pPr marL="2171700" lvl="4" indent="-342900">
                        <a:buFont typeface="Arial"/>
                        <a:buChar char="•"/>
                      </a:pPr>
                      <a:r>
                        <a:rPr lang="en-US" sz="1800" b="0" u="sng" dirty="0" smtClean="0"/>
                        <a:t>Population:</a:t>
                      </a:r>
                      <a:r>
                        <a:rPr lang="en-US" sz="1800" b="0" dirty="0" smtClean="0"/>
                        <a:t> </a:t>
                      </a:r>
                      <a:br>
                        <a:rPr lang="en-US" sz="1800" b="0" dirty="0" smtClean="0"/>
                      </a:br>
                      <a:r>
                        <a:rPr lang="en-US" sz="1800" b="0" dirty="0" smtClean="0"/>
                        <a:t>New immigrant patient population</a:t>
                      </a:r>
                      <a:endParaRPr lang="en-US" sz="1600" b="0" dirty="0"/>
                    </a:p>
                  </a:txBody>
                  <a:tcPr/>
                </a:tc>
              </a:tr>
              <a:tr h="2356400">
                <a:tc>
                  <a:txBody>
                    <a:bodyPr/>
                    <a:lstStyle/>
                    <a:p>
                      <a:pPr lvl="0"/>
                      <a:r>
                        <a:rPr lang="en-US" sz="2000" b="1" dirty="0" smtClean="0"/>
                        <a:t>Saskatoon / </a:t>
                      </a:r>
                    </a:p>
                    <a:p>
                      <a:pPr lvl="0"/>
                      <a:r>
                        <a:rPr lang="en-US" sz="2000" b="1" dirty="0" smtClean="0"/>
                        <a:t>Sturgeon Lake </a:t>
                      </a:r>
                      <a:br>
                        <a:rPr lang="en-US" sz="2000" b="1" dirty="0" smtClean="0"/>
                      </a:br>
                      <a:r>
                        <a:rPr lang="en-US" sz="2000" b="1" dirty="0" smtClean="0"/>
                        <a:t>First Nation, SK</a:t>
                      </a:r>
                      <a:r>
                        <a:rPr lang="en-US" sz="2000" b="1" baseline="0" dirty="0" smtClean="0"/>
                        <a:t> </a:t>
                      </a:r>
                    </a:p>
                    <a:p>
                      <a:pPr marL="342900" lvl="0" indent="-342900">
                        <a:buFont typeface="Arial"/>
                        <a:buChar char="•"/>
                      </a:pPr>
                      <a:r>
                        <a:rPr lang="en-US" sz="1800" dirty="0" err="1" smtClean="0"/>
                        <a:t>Dr</a:t>
                      </a:r>
                      <a:r>
                        <a:rPr lang="en-US" sz="1800" dirty="0" smtClean="0"/>
                        <a:t> Vivian </a:t>
                      </a:r>
                      <a:r>
                        <a:rPr lang="en-US" sz="1800" dirty="0" err="1" smtClean="0"/>
                        <a:t>Ramsden</a:t>
                      </a:r>
                      <a:r>
                        <a:rPr lang="en-US" sz="1800" dirty="0" smtClean="0"/>
                        <a:t>, </a:t>
                      </a:r>
                      <a:br>
                        <a:rPr lang="en-US" sz="1800" dirty="0" smtClean="0"/>
                      </a:br>
                      <a:r>
                        <a:rPr lang="en-US" sz="1800" dirty="0" err="1" smtClean="0"/>
                        <a:t>Ms</a:t>
                      </a:r>
                      <a:r>
                        <a:rPr lang="en-US" sz="1800" dirty="0" smtClean="0"/>
                        <a:t> Shirley Bighead, </a:t>
                      </a:r>
                      <a:br>
                        <a:rPr lang="en-US" sz="1800" dirty="0" smtClean="0"/>
                      </a:br>
                      <a:r>
                        <a:rPr lang="en-US" sz="1800" dirty="0" err="1" smtClean="0"/>
                        <a:t>Ms</a:t>
                      </a:r>
                      <a:r>
                        <a:rPr lang="en-US" sz="1800" dirty="0" smtClean="0"/>
                        <a:t> Norma </a:t>
                      </a:r>
                      <a:r>
                        <a:rPr lang="en-US" sz="1800" dirty="0" err="1" smtClean="0"/>
                        <a:t>Rabbitskin</a:t>
                      </a:r>
                      <a:endParaRPr lang="en-CA" sz="1800" dirty="0" smtClean="0"/>
                    </a:p>
                    <a:p>
                      <a:pPr marL="342900" lvl="0" indent="-342900">
                        <a:buFont typeface="Arial"/>
                        <a:buChar char="•"/>
                      </a:pPr>
                      <a:r>
                        <a:rPr lang="en-US" sz="1800" u="sng" dirty="0" smtClean="0"/>
                        <a:t>Population:</a:t>
                      </a:r>
                      <a:r>
                        <a:rPr lang="en-US" sz="1800" dirty="0" smtClean="0"/>
                        <a:t> </a:t>
                      </a:r>
                      <a:br>
                        <a:rPr lang="en-US" sz="1800" dirty="0" smtClean="0"/>
                      </a:br>
                      <a:r>
                        <a:rPr lang="en-US" sz="1800" dirty="0" smtClean="0"/>
                        <a:t>Aboriginal health</a:t>
                      </a:r>
                      <a:r>
                        <a:rPr lang="en-US" sz="1800" baseline="0" dirty="0" smtClean="0"/>
                        <a:t> </a:t>
                      </a:r>
                      <a:br>
                        <a:rPr lang="en-US" sz="1800" baseline="0" dirty="0" smtClean="0"/>
                      </a:br>
                      <a:r>
                        <a:rPr lang="en-US" sz="1800" baseline="0" dirty="0" smtClean="0"/>
                        <a:t>with </a:t>
                      </a:r>
                      <a:r>
                        <a:rPr lang="en-US" sz="1800" dirty="0" smtClean="0"/>
                        <a:t>diabetes focus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0" lvl="5" indent="0">
                        <a:buFont typeface="Arial"/>
                        <a:buNone/>
                      </a:pPr>
                      <a:r>
                        <a:rPr lang="en-US" sz="2000" b="1" dirty="0" smtClean="0"/>
                        <a:t>Newfoundland/</a:t>
                      </a:r>
                    </a:p>
                    <a:p>
                      <a:pPr marL="2286000" lvl="5" indent="0">
                        <a:buFont typeface="Arial"/>
                        <a:buNone/>
                      </a:pPr>
                      <a:r>
                        <a:rPr lang="en-US" sz="2000" b="1" dirty="0" smtClean="0"/>
                        <a:t>Alberta </a:t>
                      </a:r>
                    </a:p>
                    <a:p>
                      <a:pPr marL="2628900" lvl="5" indent="-342900">
                        <a:buFont typeface="Arial"/>
                        <a:buChar char="•"/>
                      </a:pPr>
                      <a:r>
                        <a:rPr lang="en-US" sz="1800" dirty="0" err="1" smtClean="0"/>
                        <a:t>Drs</a:t>
                      </a:r>
                      <a:r>
                        <a:rPr lang="en-US" sz="1800" dirty="0" smtClean="0"/>
                        <a:t> Kris Aubrey (Memorial University), and Donna </a:t>
                      </a:r>
                      <a:r>
                        <a:rPr lang="en-US" sz="1800" dirty="0" err="1" smtClean="0"/>
                        <a:t>Manca</a:t>
                      </a:r>
                      <a:r>
                        <a:rPr lang="en-US" sz="1800" dirty="0" smtClean="0"/>
                        <a:t> (University of Alberta)</a:t>
                      </a:r>
                    </a:p>
                    <a:p>
                      <a:pPr marL="2628900" lvl="5" indent="-342900">
                        <a:buFont typeface="Arial"/>
                        <a:buChar char="•"/>
                      </a:pPr>
                      <a:r>
                        <a:rPr lang="en-US" sz="1800" u="sng" dirty="0" smtClean="0"/>
                        <a:t>Population: </a:t>
                      </a:r>
                      <a:r>
                        <a:rPr lang="en-US" sz="1800" dirty="0" smtClean="0"/>
                        <a:t>community-based, rural</a:t>
                      </a:r>
                    </a:p>
                    <a:p>
                      <a:pPr lvl="2"/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sm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Partner Sites</a:t>
            </a:r>
            <a:endParaRPr lang="en-CA" dirty="0"/>
          </a:p>
        </p:txBody>
      </p:sp>
      <p:pic>
        <p:nvPicPr>
          <p:cNvPr id="7" name="Picture 6" descr="SK-photo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653" y="3644128"/>
            <a:ext cx="1700647" cy="3023372"/>
          </a:xfrm>
          <a:prstGeom prst="rect">
            <a:avLst/>
          </a:prstGeom>
        </p:spPr>
      </p:pic>
      <p:pic>
        <p:nvPicPr>
          <p:cNvPr id="8" name="Picture 7" descr="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653" y="2512425"/>
            <a:ext cx="1700647" cy="1131704"/>
          </a:xfrm>
          <a:prstGeom prst="rect">
            <a:avLst/>
          </a:prstGeom>
        </p:spPr>
      </p:pic>
      <p:pic>
        <p:nvPicPr>
          <p:cNvPr id="9" name="Picture 8" descr="Unknown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0" y="3656828"/>
            <a:ext cx="2039511" cy="1507402"/>
          </a:xfrm>
          <a:prstGeom prst="rect">
            <a:avLst/>
          </a:prstGeom>
        </p:spPr>
      </p:pic>
      <p:pic>
        <p:nvPicPr>
          <p:cNvPr id="10" name="Picture 9" descr="images-2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2426"/>
            <a:ext cx="2026811" cy="1135014"/>
          </a:xfrm>
          <a:prstGeom prst="rect">
            <a:avLst/>
          </a:prstGeom>
        </p:spPr>
      </p:pic>
      <p:pic>
        <p:nvPicPr>
          <p:cNvPr id="11" name="Picture 10" descr="images-1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181600"/>
            <a:ext cx="2026812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372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none" dirty="0" smtClean="0">
                <a:latin typeface="+mn-lt"/>
              </a:rPr>
              <a:t>TAPESRY is pursuing the </a:t>
            </a:r>
            <a:r>
              <a:rPr lang="en-US" cap="none" dirty="0">
                <a:latin typeface="+mn-lt"/>
              </a:rPr>
              <a:t>g</a:t>
            </a:r>
            <a:r>
              <a:rPr lang="en-US" cap="none" dirty="0" smtClean="0">
                <a:latin typeface="+mn-lt"/>
              </a:rPr>
              <a:t>oal</a:t>
            </a:r>
            <a:br>
              <a:rPr lang="en-US" cap="none" dirty="0" smtClean="0">
                <a:latin typeface="+mn-lt"/>
              </a:rPr>
            </a:br>
            <a:r>
              <a:rPr lang="en-US" cap="none" dirty="0" smtClean="0">
                <a:latin typeface="+mn-lt"/>
              </a:rPr>
              <a:t>of </a:t>
            </a:r>
            <a:r>
              <a:rPr lang="en-CA" cap="none" dirty="0" smtClean="0">
                <a:latin typeface="+mn-lt"/>
              </a:rPr>
              <a:t>promoting </a:t>
            </a:r>
            <a:r>
              <a:rPr lang="en-CA" cap="none" dirty="0">
                <a:latin typeface="+mn-lt"/>
              </a:rPr>
              <a:t>optimal aging </a:t>
            </a:r>
            <a:r>
              <a:rPr lang="en-CA" cap="none" dirty="0" smtClean="0">
                <a:latin typeface="+mn-lt"/>
              </a:rPr>
              <a:t>in Canada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Through intentional, proactive conversations about patient health and life goals within the primary healthcare setting</a:t>
            </a:r>
          </a:p>
          <a:p>
            <a:endParaRPr lang="en-CA" dirty="0"/>
          </a:p>
          <a:p>
            <a:r>
              <a:rPr lang="en-CA" dirty="0"/>
              <a:t>Through improved connections between </a:t>
            </a:r>
            <a:r>
              <a:rPr lang="en-CA" dirty="0" err="1"/>
              <a:t>interprofessional</a:t>
            </a:r>
            <a:r>
              <a:rPr lang="en-CA" dirty="0"/>
              <a:t> primary care providers/teams, community service providers and informal caregivers</a:t>
            </a:r>
          </a:p>
          <a:p>
            <a:pPr marL="0" indent="0">
              <a:buNone/>
            </a:pPr>
            <a:endParaRPr lang="en-C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97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0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TAPESTRY Approach</a:t>
            </a:r>
            <a:br>
              <a:rPr lang="en-US" dirty="0" smtClean="0"/>
            </a:br>
            <a:r>
              <a:rPr lang="en-US" sz="2700" dirty="0" smtClean="0"/>
              <a:t>(</a:t>
            </a:r>
            <a:r>
              <a:rPr lang="en-US" sz="2700" cap="none" dirty="0" smtClean="0"/>
              <a:t>a multicomponent, interconnected complex intervention)</a:t>
            </a:r>
            <a:endParaRPr lang="en-US" sz="2700" dirty="0"/>
          </a:p>
        </p:txBody>
      </p:sp>
      <p:graphicFrame>
        <p:nvGraphicFramePr>
          <p:cNvPr id="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93330475"/>
              </p:ext>
            </p:extLst>
          </p:nvPr>
        </p:nvGraphicFramePr>
        <p:xfrm>
          <a:off x="4046722" y="1253626"/>
          <a:ext cx="4631991" cy="4793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92428" y="1590992"/>
            <a:ext cx="34733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kern="1200" dirty="0"/>
              <a:t>To foster </a:t>
            </a:r>
            <a:r>
              <a:rPr lang="en-CA" sz="2800" b="1" kern="1200" dirty="0">
                <a:solidFill>
                  <a:srgbClr val="558ED5"/>
                </a:solidFill>
              </a:rPr>
              <a:t>optimal aging </a:t>
            </a:r>
            <a:r>
              <a:rPr lang="en-CA" sz="2800" kern="1200" dirty="0"/>
              <a:t>for </a:t>
            </a:r>
            <a:r>
              <a:rPr lang="en-CA" sz="2800" kern="1200" dirty="0" smtClean="0"/>
              <a:t>people living </a:t>
            </a:r>
            <a:r>
              <a:rPr lang="en-CA" sz="2800" kern="1200" dirty="0"/>
              <a:t>at home using an </a:t>
            </a:r>
            <a:r>
              <a:rPr lang="en-CA" sz="2800" kern="1200" dirty="0" err="1"/>
              <a:t>interprofessional</a:t>
            </a:r>
            <a:r>
              <a:rPr lang="en-CA" sz="2800" kern="1200" dirty="0"/>
              <a:t> primary health care team delivery approach that </a:t>
            </a:r>
            <a:r>
              <a:rPr lang="en-CA" sz="2800" b="1" kern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centres on meeting a person’s health </a:t>
            </a:r>
            <a:r>
              <a:rPr lang="en-CA" sz="2800" b="1" kern="1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goals.</a:t>
            </a:r>
            <a:endParaRPr lang="en-US" sz="2800" kern="1200" dirty="0"/>
          </a:p>
        </p:txBody>
      </p:sp>
      <p:sp>
        <p:nvSpPr>
          <p:cNvPr id="3" name="TextBox 2"/>
          <p:cNvSpPr txBox="1"/>
          <p:nvPr/>
        </p:nvSpPr>
        <p:spPr>
          <a:xfrm>
            <a:off x="192428" y="6019273"/>
            <a:ext cx="4147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Many aspects of KT woven throughout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039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b="1" dirty="0" smtClean="0"/>
              <a:t>Intervention Description -1 (linear)</a:t>
            </a:r>
            <a:endParaRPr lang="en-CA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516" y="1338943"/>
            <a:ext cx="8712968" cy="45259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CA" sz="2400" dirty="0" smtClean="0"/>
              <a:t>Volunteers managed by a partner community organization receive in-person training, as well as OSCE experience; ongoing lunch and learn sessions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CA" sz="2400" dirty="0" smtClean="0"/>
              <a:t>Patients / families receive visits from volunteer pairs in their homes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CA" sz="2400" dirty="0" smtClean="0"/>
              <a:t>Volunteers: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CA" sz="2000" dirty="0" smtClean="0"/>
              <a:t>gather information using structured tools including the TAP What Matters To Me (GOALs) App and complete a narrative report on the TAP-APP on a tablet computer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p</a:t>
            </a:r>
            <a:r>
              <a:rPr lang="en-US" sz="2000" dirty="0" smtClean="0"/>
              <a:t>rovide support to initiate, educate or use the McMaster Personal Health Record, Optimal Aging Portal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b</a:t>
            </a:r>
            <a:r>
              <a:rPr lang="en-US" sz="2000" dirty="0" smtClean="0"/>
              <a:t>uild relationship </a:t>
            </a:r>
            <a:r>
              <a:rPr lang="en-CA" sz="2000" dirty="0"/>
              <a:t>with patient as extension of healthcare team</a:t>
            </a:r>
            <a:endParaRPr lang="en-CA" sz="2000" dirty="0" smtClean="0"/>
          </a:p>
        </p:txBody>
      </p:sp>
    </p:spTree>
    <p:extLst>
      <p:ext uri="{BB962C8B-B14F-4D97-AF65-F5344CB8AC3E}">
        <p14:creationId xmlns:p14="http://schemas.microsoft.com/office/powerpoint/2010/main" val="103073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1143000"/>
          </a:xfrm>
        </p:spPr>
        <p:txBody>
          <a:bodyPr>
            <a:normAutofit/>
          </a:bodyPr>
          <a:lstStyle/>
          <a:p>
            <a:r>
              <a:rPr lang="en-CA" b="1" dirty="0"/>
              <a:t>Intervention </a:t>
            </a:r>
            <a:r>
              <a:rPr lang="en-CA" b="1" dirty="0" smtClean="0"/>
              <a:t>Description -2 </a:t>
            </a:r>
            <a:r>
              <a:rPr lang="en-CA" b="1" dirty="0"/>
              <a:t>(linear)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260" y="1240971"/>
            <a:ext cx="8856984" cy="4525963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CA" sz="2800" dirty="0"/>
              <a:t>Report summarizing information into a TAP-report with alerts manually generated by program staff and faxed to clinic (MRP)*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CA" sz="2600" dirty="0" smtClean="0"/>
              <a:t>Report </a:t>
            </a:r>
            <a:r>
              <a:rPr lang="en-CA" sz="2600" dirty="0"/>
              <a:t>discussed at clinic ‘intake’ meetings with 3-4 designated people that include the volunteer coordinator and system navigator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CA" sz="2600" dirty="0" smtClean="0"/>
              <a:t>Team responds </a:t>
            </a:r>
            <a:r>
              <a:rPr lang="en-CA" sz="2600" dirty="0"/>
              <a:t>to alerts </a:t>
            </a:r>
            <a:r>
              <a:rPr lang="en-CA" sz="2600" dirty="0" smtClean="0"/>
              <a:t>on TAP-report to create and document a management plan focused 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CA" sz="2600" dirty="0" smtClean="0"/>
              <a:t>Actions for primary care providers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CA" sz="2600" dirty="0" smtClean="0"/>
              <a:t>Actions for next volunteer encounters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CA" sz="2600" dirty="0" smtClean="0"/>
              <a:t>Actions to use the PHR (including APPs)**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CA" sz="2600" dirty="0" smtClean="0"/>
              <a:t>Actions to link to community agencies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CA" sz="2600" dirty="0" smtClean="0"/>
              <a:t>Cycles repeats (and is augmented)</a:t>
            </a:r>
            <a:endParaRPr lang="en-CA" sz="2600" dirty="0"/>
          </a:p>
          <a:p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5988832"/>
            <a:ext cx="6587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* Automated Jan 2015; **specific  APPs in development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99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2384</Words>
  <Application>Microsoft Office PowerPoint</Application>
  <PresentationFormat>On-screen Show (4:3)</PresentationFormat>
  <Paragraphs>413</Paragraphs>
  <Slides>48</Slides>
  <Notes>5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ＭＳ Ｐゴシック</vt:lpstr>
      <vt:lpstr>ＭＳ Ｐゴシック</vt:lpstr>
      <vt:lpstr>Arial</vt:lpstr>
      <vt:lpstr>Calibri</vt:lpstr>
      <vt:lpstr>Open Sans</vt:lpstr>
      <vt:lpstr>Open Sans Light</vt:lpstr>
      <vt:lpstr>Wingdings</vt:lpstr>
      <vt:lpstr>Office Theme</vt:lpstr>
      <vt:lpstr>Teams Advancing Patient Experiences:  Strengthening Quality</vt:lpstr>
      <vt:lpstr>Outline</vt:lpstr>
      <vt:lpstr>TAPESTRY Support</vt:lpstr>
      <vt:lpstr>TAPESTRY Leads www.healthtapestry.ca </vt:lpstr>
      <vt:lpstr>PowerPoint Presentation</vt:lpstr>
      <vt:lpstr>TAPESRY is pursuing the goal of promoting optimal aging in Canada</vt:lpstr>
      <vt:lpstr>TAPESTRY Approach (a multicomponent, interconnected complex intervention)</vt:lpstr>
      <vt:lpstr>Intervention Description -1 (linear)</vt:lpstr>
      <vt:lpstr>Intervention Description -2 (linear)</vt:lpstr>
      <vt:lpstr>The TAPESTRY volunteer Program</vt:lpstr>
      <vt:lpstr>Who are the Volunteers?</vt:lpstr>
      <vt:lpstr>How are they Prepared?</vt:lpstr>
      <vt:lpstr>Technology</vt:lpstr>
      <vt:lpstr>The Virtual Learning Centre for volunteers and clinicians</vt:lpstr>
      <vt:lpstr>The McMaster PHR</vt:lpstr>
      <vt:lpstr>McMaster PHR</vt:lpstr>
      <vt:lpstr>The TAPESTRY APP </vt:lpstr>
      <vt:lpstr>PowerPoint Presentation</vt:lpstr>
      <vt:lpstr>PowerPoint Presentation</vt:lpstr>
      <vt:lpstr>PowerPoint Presentation</vt:lpstr>
      <vt:lpstr>PowerPoint Presentation</vt:lpstr>
      <vt:lpstr>Clinical Teams</vt:lpstr>
      <vt:lpstr>Community Services</vt:lpstr>
      <vt:lpstr>Steps to Develop the  TAPESTRY Approach</vt:lpstr>
      <vt:lpstr>Co-development Design of TAPESTRY using Persona Scenario methodology (Leads: Valitis and Dolovich)</vt:lpstr>
      <vt:lpstr>Participants (in groups)</vt:lpstr>
      <vt:lpstr>Data Collection</vt:lpstr>
      <vt:lpstr>User-Centred Design example:  Persona Scenario Exercise for development of an multicomponent approach to be integrated into the health care system …</vt:lpstr>
      <vt:lpstr>Findings</vt:lpstr>
      <vt:lpstr>Sustainability (Leads: Kastner and Straus)</vt:lpstr>
      <vt:lpstr>Program Evaluation paradigm: Developmental Evaluation (DE)</vt:lpstr>
      <vt:lpstr>Developmental Evaluation</vt:lpstr>
      <vt:lpstr>Methodology for Developmental evaluation analysis</vt:lpstr>
      <vt:lpstr>Methods: Data collection</vt:lpstr>
      <vt:lpstr>Data Analysis</vt:lpstr>
      <vt:lpstr>FINDINGS: Decisions to change the TAPESTRY approach</vt:lpstr>
      <vt:lpstr>Selected Pilot Study Results</vt:lpstr>
      <vt:lpstr>Pilot Study Research Design: Mixed Methods Sequential Explanatory</vt:lpstr>
      <vt:lpstr>Example Patient Profiles</vt:lpstr>
      <vt:lpstr>The Patient Experience (Phase 1 results n= 10 reported here; an additional 19 patients have gone through phase 2 of the pilot since)</vt:lpstr>
      <vt:lpstr>The Patient Experience (Phase 1 results n= 10 reported here; an additional 19 patients have gone through phase 2 of the pilot since)</vt:lpstr>
      <vt:lpstr>Patient Goals…..</vt:lpstr>
      <vt:lpstr>Key Survey Findings (N=10)</vt:lpstr>
      <vt:lpstr>Key survey Findings (n=11)</vt:lpstr>
      <vt:lpstr>Time needed to Complete Surveys (TAP APP)</vt:lpstr>
      <vt:lpstr>Next Steps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Ernie Avilla</dc:creator>
  <cp:lastModifiedBy>ldolovic</cp:lastModifiedBy>
  <cp:revision>54</cp:revision>
  <dcterms:created xsi:type="dcterms:W3CDTF">2014-09-22T13:12:44Z</dcterms:created>
  <dcterms:modified xsi:type="dcterms:W3CDTF">2015-01-08T14:44:57Z</dcterms:modified>
</cp:coreProperties>
</file>